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2.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3.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6" r:id="rId6"/>
    <p:sldMasterId id="2147483716" r:id="rId7"/>
    <p:sldMasterId id="2147483747" r:id="rId8"/>
    <p:sldMasterId id="2147483777" r:id="rId9"/>
    <p:sldMasterId id="2147483809" r:id="rId10"/>
    <p:sldMasterId id="2147483841" r:id="rId11"/>
    <p:sldMasterId id="2147483869" r:id="rId12"/>
    <p:sldMasterId id="2147483874" r:id="rId13"/>
    <p:sldMasterId id="2147483887" r:id="rId14"/>
    <p:sldMasterId id="2147483907" r:id="rId15"/>
    <p:sldMasterId id="2147483935" r:id="rId16"/>
    <p:sldMasterId id="2147483967" r:id="rId17"/>
  </p:sldMasterIdLst>
  <p:notesMasterIdLst>
    <p:notesMasterId r:id="rId52"/>
  </p:notesMasterIdLst>
  <p:sldIdLst>
    <p:sldId id="4307" r:id="rId18"/>
    <p:sldId id="1861" r:id="rId19"/>
    <p:sldId id="4254" r:id="rId20"/>
    <p:sldId id="4258" r:id="rId21"/>
    <p:sldId id="4259" r:id="rId22"/>
    <p:sldId id="375" r:id="rId23"/>
    <p:sldId id="423" r:id="rId24"/>
    <p:sldId id="410" r:id="rId25"/>
    <p:sldId id="4261" r:id="rId26"/>
    <p:sldId id="2286" r:id="rId27"/>
    <p:sldId id="259" r:id="rId28"/>
    <p:sldId id="326" r:id="rId29"/>
    <p:sldId id="357" r:id="rId30"/>
    <p:sldId id="2295" r:id="rId31"/>
    <p:sldId id="4260" r:id="rId32"/>
    <p:sldId id="1705" r:id="rId33"/>
    <p:sldId id="1569" r:id="rId34"/>
    <p:sldId id="1556" r:id="rId35"/>
    <p:sldId id="4263" r:id="rId36"/>
    <p:sldId id="4265" r:id="rId37"/>
    <p:sldId id="329" r:id="rId38"/>
    <p:sldId id="1907" r:id="rId39"/>
    <p:sldId id="4304" r:id="rId40"/>
    <p:sldId id="278" r:id="rId41"/>
    <p:sldId id="339" r:id="rId42"/>
    <p:sldId id="340" r:id="rId43"/>
    <p:sldId id="341" r:id="rId44"/>
    <p:sldId id="4305" r:id="rId45"/>
    <p:sldId id="1879" r:id="rId46"/>
    <p:sldId id="4301" r:id="rId47"/>
    <p:sldId id="1928" r:id="rId48"/>
    <p:sldId id="4280" r:id="rId49"/>
    <p:sldId id="1839" r:id="rId50"/>
    <p:sldId id="4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2EB103C-4FEC-4F28-BBEC-F24BC1D8F405}">
          <p14:sldIdLst>
            <p14:sldId id="4307"/>
            <p14:sldId id="1861"/>
            <p14:sldId id="4254"/>
            <p14:sldId id="4258"/>
            <p14:sldId id="4259"/>
          </p14:sldIdLst>
        </p14:section>
        <p14:section name="What is container" id="{3204727D-BB41-451B-BB33-8CA356CDA352}">
          <p14:sldIdLst>
            <p14:sldId id="375"/>
            <p14:sldId id="423"/>
            <p14:sldId id="410"/>
            <p14:sldId id="4261"/>
            <p14:sldId id="2286"/>
            <p14:sldId id="259"/>
            <p14:sldId id="326"/>
            <p14:sldId id="357"/>
            <p14:sldId id="2295"/>
          </p14:sldIdLst>
        </p14:section>
        <p14:section name="Microservices" id="{71CB7A47-57E1-4921-A7DC-3175F5028600}">
          <p14:sldIdLst>
            <p14:sldId id="4260"/>
            <p14:sldId id="1705"/>
            <p14:sldId id="1569"/>
            <p14:sldId id="1556"/>
          </p14:sldIdLst>
        </p14:section>
        <p14:section name="Why Azure" id="{971B5258-5867-4D80-A79D-D1D58EFC6713}">
          <p14:sldIdLst>
            <p14:sldId id="4263"/>
            <p14:sldId id="4265"/>
          </p14:sldIdLst>
        </p14:section>
        <p14:section name="ACI" id="{668A4F34-BD50-496F-AF86-3E881C5B57EE}">
          <p14:sldIdLst>
            <p14:sldId id="329"/>
            <p14:sldId id="1907"/>
            <p14:sldId id="4304"/>
          </p14:sldIdLst>
        </p14:section>
        <p14:section name="AKS" id="{70446657-7445-4174-ADB8-6E4A350B7CCA}">
          <p14:sldIdLst>
            <p14:sldId id="278"/>
            <p14:sldId id="339"/>
            <p14:sldId id="340"/>
            <p14:sldId id="341"/>
            <p14:sldId id="4305"/>
          </p14:sldIdLst>
        </p14:section>
        <p14:section name="SFB Mesh" id="{E79AAA92-034E-46CB-B5A3-B09785D63199}">
          <p14:sldIdLst>
            <p14:sldId id="1879"/>
            <p14:sldId id="4301"/>
            <p14:sldId id="1928"/>
            <p14:sldId id="4280"/>
          </p14:sldIdLst>
        </p14:section>
        <p14:section name="Resource, QA" id="{073B0E0C-D3E3-4CA3-8F61-B78AC47332D8}">
          <p14:sldIdLst>
            <p14:sldId id="1839"/>
            <p14:sldId id="4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CFDFE"/>
    <a:srgbClr val="F9FBFE"/>
    <a:srgbClr val="D82231"/>
    <a:srgbClr val="DA8D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470CE-6A8F-4666-AC28-6D0D67D89520}" v="3" dt="2018-12-04T18:27:47.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3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Hoelzer" userId="3eb594a5-f819-4d93-9c65-7aaa42afe6cf" providerId="ADAL" clId="{C40AD150-01F9-49C2-A5F4-083524AE2DE5}"/>
    <pc:docChg chg="modSld">
      <pc:chgData name="Greg Hoelzer" userId="3eb594a5-f819-4d93-9c65-7aaa42afe6cf" providerId="ADAL" clId="{C40AD150-01F9-49C2-A5F4-083524AE2DE5}" dt="2018-11-28T20:36:34.024" v="42" actId="20577"/>
      <pc:docMkLst>
        <pc:docMk/>
      </pc:docMkLst>
      <pc:sldChg chg="modSp">
        <pc:chgData name="Greg Hoelzer" userId="3eb594a5-f819-4d93-9c65-7aaa42afe6cf" providerId="ADAL" clId="{C40AD150-01F9-49C2-A5F4-083524AE2DE5}" dt="2018-11-28T20:36:34.024" v="42" actId="20577"/>
        <pc:sldMkLst>
          <pc:docMk/>
          <pc:sldMk cId="1869999325" sldId="1861"/>
        </pc:sldMkLst>
        <pc:spChg chg="mod">
          <ac:chgData name="Greg Hoelzer" userId="3eb594a5-f819-4d93-9c65-7aaa42afe6cf" providerId="ADAL" clId="{C40AD150-01F9-49C2-A5F4-083524AE2DE5}" dt="2018-11-28T20:36:34.024" v="42" actId="20577"/>
          <ac:spMkLst>
            <pc:docMk/>
            <pc:sldMk cId="1869999325" sldId="1861"/>
            <ac:spMk id="7" creationId="{5B233F29-D5A5-4DF5-AA87-020831D2ED66}"/>
          </ac:spMkLst>
        </pc:spChg>
      </pc:sldChg>
    </pc:docChg>
  </pc:docChgLst>
  <pc:docChgLst>
    <pc:chgData name="Pete Rodriguez" userId="dfaed4c7-59c0-4e06-bb89-5721ca5c6292" providerId="ADAL" clId="{B2CB08A9-7AD8-4B1E-8880-BB06756B1A9E}"/>
    <pc:docChg chg="modSld">
      <pc:chgData name="Pete Rodriguez" userId="dfaed4c7-59c0-4e06-bb89-5721ca5c6292" providerId="ADAL" clId="{B2CB08A9-7AD8-4B1E-8880-BB06756B1A9E}" dt="2018-10-29T16:17:16.905" v="32" actId="20577"/>
      <pc:docMkLst>
        <pc:docMk/>
      </pc:docMkLst>
      <pc:sldChg chg="modNotes">
        <pc:chgData name="Pete Rodriguez" userId="dfaed4c7-59c0-4e06-bb89-5721ca5c6292" providerId="ADAL" clId="{B2CB08A9-7AD8-4B1E-8880-BB06756B1A9E}" dt="2018-10-29T15:50:29.462" v="6"/>
        <pc:sldMkLst>
          <pc:docMk/>
          <pc:sldMk cId="1947657060" sldId="341"/>
        </pc:sldMkLst>
      </pc:sldChg>
      <pc:sldChg chg="modSp">
        <pc:chgData name="Pete Rodriguez" userId="dfaed4c7-59c0-4e06-bb89-5721ca5c6292" providerId="ADAL" clId="{B2CB08A9-7AD8-4B1E-8880-BB06756B1A9E}" dt="2018-10-29T16:17:16.905" v="32" actId="20577"/>
        <pc:sldMkLst>
          <pc:docMk/>
          <pc:sldMk cId="1869999325" sldId="1861"/>
        </pc:sldMkLst>
        <pc:spChg chg="mod">
          <ac:chgData name="Pete Rodriguez" userId="dfaed4c7-59c0-4e06-bb89-5721ca5c6292" providerId="ADAL" clId="{B2CB08A9-7AD8-4B1E-8880-BB06756B1A9E}" dt="2018-10-29T16:17:16.905" v="32" actId="20577"/>
          <ac:spMkLst>
            <pc:docMk/>
            <pc:sldMk cId="1869999325" sldId="1861"/>
            <ac:spMk id="7" creationId="{5B233F29-D5A5-4DF5-AA87-020831D2ED66}"/>
          </ac:spMkLst>
        </pc:spChg>
      </pc:sldChg>
      <pc:sldChg chg="modNotesTx">
        <pc:chgData name="Pete Rodriguez" userId="dfaed4c7-59c0-4e06-bb89-5721ca5c6292" providerId="ADAL" clId="{B2CB08A9-7AD8-4B1E-8880-BB06756B1A9E}" dt="2018-10-29T14:25:36.315" v="5" actId="20577"/>
        <pc:sldMkLst>
          <pc:docMk/>
          <pc:sldMk cId="2992843714" sldId="2295"/>
        </pc:sldMkLst>
      </pc:sldChg>
    </pc:docChg>
  </pc:docChgLst>
  <pc:docChgLst>
    <pc:chgData name="Dan Gartner" userId="9e340812-aebf-4e4c-9745-002b3134f155" providerId="ADAL" clId="{264470CE-6A8F-4666-AC28-6D0D67D89520}"/>
    <pc:docChg chg="modSld">
      <pc:chgData name="Dan Gartner" userId="9e340812-aebf-4e4c-9745-002b3134f155" providerId="ADAL" clId="{264470CE-6A8F-4666-AC28-6D0D67D89520}" dt="2018-12-04T18:27:45.228" v="1"/>
      <pc:docMkLst>
        <pc:docMk/>
      </pc:docMkLst>
      <pc:sldChg chg="addSp">
        <pc:chgData name="Dan Gartner" userId="9e340812-aebf-4e4c-9745-002b3134f155" providerId="ADAL" clId="{264470CE-6A8F-4666-AC28-6D0D67D89520}" dt="2018-12-04T18:27:45.228" v="1"/>
        <pc:sldMkLst>
          <pc:docMk/>
          <pc:sldMk cId="653294868" sldId="1860"/>
        </pc:sldMkLst>
        <pc:spChg chg="add">
          <ac:chgData name="Dan Gartner" userId="9e340812-aebf-4e4c-9745-002b3134f155" providerId="ADAL" clId="{264470CE-6A8F-4666-AC28-6D0D67D89520}" dt="2018-12-04T18:27:38.270" v="0"/>
          <ac:spMkLst>
            <pc:docMk/>
            <pc:sldMk cId="653294868" sldId="1860"/>
            <ac:spMk id="3" creationId="{DA3A6571-265C-4622-B7E7-2763AA4E9195}"/>
          </ac:spMkLst>
        </pc:spChg>
        <pc:picChg chg="add">
          <ac:chgData name="Dan Gartner" userId="9e340812-aebf-4e4c-9745-002b3134f155" providerId="ADAL" clId="{264470CE-6A8F-4666-AC28-6D0D67D89520}" dt="2018-12-04T18:27:45.228" v="1"/>
          <ac:picMkLst>
            <pc:docMk/>
            <pc:sldMk cId="653294868" sldId="1860"/>
            <ac:picMk id="4" creationId="{B86F27E3-D0CD-4D6A-B365-7ECABEE0472D}"/>
          </ac:picMkLst>
        </pc:picChg>
        <pc:picChg chg="add">
          <ac:chgData name="Dan Gartner" userId="9e340812-aebf-4e4c-9745-002b3134f155" providerId="ADAL" clId="{264470CE-6A8F-4666-AC28-6D0D67D89520}" dt="2018-12-04T18:27:45.228" v="1"/>
          <ac:picMkLst>
            <pc:docMk/>
            <pc:sldMk cId="653294868" sldId="1860"/>
            <ac:picMk id="5" creationId="{67783CE1-37BA-4347-BE39-196566A01DF6}"/>
          </ac:picMkLst>
        </pc:picChg>
      </pc:sldChg>
    </pc:docChg>
  </pc:docChgLst>
  <pc:docChgLst>
    <pc:chgData name="Siraj Mohammad" userId="S::sirajm@microsoft.com::dd4c52c3-6074-444b-bdd3-975c90885aa7" providerId="AD" clId="Web-{DF4ABF8A-03CC-48EB-89C5-AB270F3D7D68}"/>
    <pc:docChg chg="addSld delSld modSld modSection">
      <pc:chgData name="Siraj Mohammad" userId="S::sirajm@microsoft.com::dd4c52c3-6074-444b-bdd3-975c90885aa7" providerId="AD" clId="Web-{DF4ABF8A-03CC-48EB-89C5-AB270F3D7D68}" dt="2018-10-19T14:16:36.298" v="19" actId="1076"/>
      <pc:docMkLst>
        <pc:docMk/>
      </pc:docMkLst>
      <pc:sldChg chg="new del">
        <pc:chgData name="Siraj Mohammad" userId="S::sirajm@microsoft.com::dd4c52c3-6074-444b-bdd3-975c90885aa7" providerId="AD" clId="Web-{DF4ABF8A-03CC-48EB-89C5-AB270F3D7D68}" dt="2018-10-19T14:15:18.718" v="1"/>
        <pc:sldMkLst>
          <pc:docMk/>
          <pc:sldMk cId="1252899712" sldId="4306"/>
        </pc:sldMkLst>
      </pc:sldChg>
      <pc:sldChg chg="addSp modSp new">
        <pc:chgData name="Siraj Mohammad" userId="S::sirajm@microsoft.com::dd4c52c3-6074-444b-bdd3-975c90885aa7" providerId="AD" clId="Web-{DF4ABF8A-03CC-48EB-89C5-AB270F3D7D68}" dt="2018-10-19T14:16:36.298" v="19" actId="1076"/>
        <pc:sldMkLst>
          <pc:docMk/>
          <pc:sldMk cId="2736707429" sldId="4306"/>
        </pc:sldMkLst>
        <pc:spChg chg="mod">
          <ac:chgData name="Siraj Mohammad" userId="S::sirajm@microsoft.com::dd4c52c3-6074-444b-bdd3-975c90885aa7" providerId="AD" clId="Web-{DF4ABF8A-03CC-48EB-89C5-AB270F3D7D68}" dt="2018-10-19T14:15:58.969" v="7" actId="20577"/>
          <ac:spMkLst>
            <pc:docMk/>
            <pc:sldMk cId="2736707429" sldId="4306"/>
            <ac:spMk id="2" creationId="{E92F922F-E179-4788-B826-4153FBEAC3EA}"/>
          </ac:spMkLst>
        </pc:spChg>
        <pc:spChg chg="mod">
          <ac:chgData name="Siraj Mohammad" userId="S::sirajm@microsoft.com::dd4c52c3-6074-444b-bdd3-975c90885aa7" providerId="AD" clId="Web-{DF4ABF8A-03CC-48EB-89C5-AB270F3D7D68}" dt="2018-10-19T14:16:36.298" v="19" actId="1076"/>
          <ac:spMkLst>
            <pc:docMk/>
            <pc:sldMk cId="2736707429" sldId="4306"/>
            <ac:spMk id="3" creationId="{376F5F18-558B-412C-A4D9-36DCA94A11DA}"/>
          </ac:spMkLst>
        </pc:spChg>
        <pc:spChg chg="add mod">
          <ac:chgData name="Siraj Mohammad" userId="S::sirajm@microsoft.com::dd4c52c3-6074-444b-bdd3-975c90885aa7" providerId="AD" clId="Web-{DF4ABF8A-03CC-48EB-89C5-AB270F3D7D68}" dt="2018-10-19T14:16:24.157" v="8" actId="20577"/>
          <ac:spMkLst>
            <pc:docMk/>
            <pc:sldMk cId="2736707429" sldId="4306"/>
            <ac:spMk id="5" creationId="{6549DFAF-56A0-4A90-9A04-DF1D9EE10E7C}"/>
          </ac:spMkLst>
        </pc:spChg>
        <pc:picChg chg="add mod">
          <ac:chgData name="Siraj Mohammad" userId="S::sirajm@microsoft.com::dd4c52c3-6074-444b-bdd3-975c90885aa7" providerId="AD" clId="Web-{DF4ABF8A-03CC-48EB-89C5-AB270F3D7D68}" dt="2018-10-19T14:16:33.516" v="18" actId="1076"/>
          <ac:picMkLst>
            <pc:docMk/>
            <pc:sldMk cId="2736707429" sldId="4306"/>
            <ac:picMk id="4" creationId="{B8A271F6-B212-4765-9BA1-F77ADBFC183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2A447E-1A68-42C7-8B5C-A80989F99D8D}" type="datetimeFigureOut">
              <a:rPr lang="en-US" smtClean="0"/>
              <a:t>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4D4A6-3229-4F3B-96F5-7951DC14B2B9}" type="slidenum">
              <a:rPr lang="en-US" smtClean="0"/>
              <a:t>‹#›</a:t>
            </a:fld>
            <a:endParaRPr lang="en-US"/>
          </a:p>
        </p:txBody>
      </p:sp>
    </p:spTree>
    <p:extLst>
      <p:ext uri="{BB962C8B-B14F-4D97-AF65-F5344CB8AC3E}">
        <p14:creationId xmlns:p14="http://schemas.microsoft.com/office/powerpoint/2010/main" val="374547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16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553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3667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06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Add container support to ASP.NET Core application  using Visual Studio 2017 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https://docs.microsoft.com/en-us/azure/aks/tutorial-kubernetes-prepare-app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54D4A6-3229-4F3B-96F5-7951DC14B2B9}" type="slidenum">
              <a:rPr lang="en-US" smtClean="0"/>
              <a:t>14</a:t>
            </a:fld>
            <a:endParaRPr lang="en-US"/>
          </a:p>
        </p:txBody>
      </p:sp>
    </p:spTree>
    <p:extLst>
      <p:ext uri="{BB962C8B-B14F-4D97-AF65-F5344CB8AC3E}">
        <p14:creationId xmlns:p14="http://schemas.microsoft.com/office/powerpoint/2010/main" val="3598378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F54D4A6-3229-4F3B-96F5-7951DC14B2B9}" type="slidenum">
              <a:rPr lang="en-US" smtClean="0"/>
              <a:t>15</a:t>
            </a:fld>
            <a:endParaRPr lang="en-US"/>
          </a:p>
        </p:txBody>
      </p:sp>
    </p:spTree>
    <p:extLst>
      <p:ext uri="{BB962C8B-B14F-4D97-AF65-F5344CB8AC3E}">
        <p14:creationId xmlns:p14="http://schemas.microsoft.com/office/powerpoint/2010/main" val="1321132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A7F0260-00EA-5546-8E73-DDB0DE8C95E0}" type="slidenum">
              <a:rPr lang="en-US" smtClean="0"/>
              <a:t>16</a:t>
            </a:fld>
            <a:endParaRPr lang="en-US"/>
          </a:p>
        </p:txBody>
      </p:sp>
    </p:spTree>
    <p:extLst>
      <p:ext uri="{BB962C8B-B14F-4D97-AF65-F5344CB8AC3E}">
        <p14:creationId xmlns:p14="http://schemas.microsoft.com/office/powerpoint/2010/main" val="332006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A7F0260-00EA-5546-8E73-DDB0DE8C95E0}" type="slidenum">
              <a:rPr lang="en-US" smtClean="0"/>
              <a:t>17</a:t>
            </a:fld>
            <a:endParaRPr lang="en-US"/>
          </a:p>
        </p:txBody>
      </p:sp>
    </p:spTree>
    <p:extLst>
      <p:ext uri="{BB962C8B-B14F-4D97-AF65-F5344CB8AC3E}">
        <p14:creationId xmlns:p14="http://schemas.microsoft.com/office/powerpoint/2010/main" val="2614845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5A70A388-5CB4-42F2-85B9-1AE1F63398FA}" type="datetime8">
              <a:rPr lang="en-US" smtClean="0"/>
              <a:t>1/8/2019 9:48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45783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1/8/2019 9:48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19</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3839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1/8/2019 9:48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20</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https://docs.microsoft.com/en-us/azure/container-instances/container-instances-quickstart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026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6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ACI: https://docs.microsoft.com/en-us/azure/container-instances/container-instances-quickstart-portal</a:t>
            </a:r>
          </a:p>
        </p:txBody>
      </p:sp>
      <p:sp>
        <p:nvSpPr>
          <p:cNvPr id="4" name="Slide Number Placeholder 3"/>
          <p:cNvSpPr>
            <a:spLocks noGrp="1"/>
          </p:cNvSpPr>
          <p:nvPr>
            <p:ph type="sldNum" sz="quarter" idx="5"/>
          </p:nvPr>
        </p:nvSpPr>
        <p:spPr/>
        <p:txBody>
          <a:bodyPr/>
          <a:lstStyle/>
          <a:p>
            <a:fld id="{AF54D4A6-3229-4F3B-96F5-7951DC14B2B9}" type="slidenum">
              <a:rPr lang="en-US" smtClean="0"/>
              <a:t>23</a:t>
            </a:fld>
            <a:endParaRPr lang="en-US"/>
          </a:p>
        </p:txBody>
      </p:sp>
    </p:spTree>
    <p:extLst>
      <p:ext uri="{BB962C8B-B14F-4D97-AF65-F5344CB8AC3E}">
        <p14:creationId xmlns:p14="http://schemas.microsoft.com/office/powerpoint/2010/main" val="2261133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0813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8290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278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F8E7D80-9CDB-4356-9553-65CAF5F2DD2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9477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https://docs.microsoft.com/en-us/azure/aks/kubernetes-walkthrough</a:t>
            </a:r>
          </a:p>
        </p:txBody>
      </p:sp>
      <p:sp>
        <p:nvSpPr>
          <p:cNvPr id="4" name="Slide Number Placeholder 3"/>
          <p:cNvSpPr>
            <a:spLocks noGrp="1"/>
          </p:cNvSpPr>
          <p:nvPr>
            <p:ph type="sldNum" sz="quarter" idx="5"/>
          </p:nvPr>
        </p:nvSpPr>
        <p:spPr/>
        <p:txBody>
          <a:bodyPr/>
          <a:lstStyle/>
          <a:p>
            <a:fld id="{AF54D4A6-3229-4F3B-96F5-7951DC14B2B9}" type="slidenum">
              <a:rPr lang="en-US" smtClean="0"/>
              <a:t>28</a:t>
            </a:fld>
            <a:endParaRPr lang="en-US"/>
          </a:p>
        </p:txBody>
      </p:sp>
    </p:spTree>
    <p:extLst>
      <p:ext uri="{BB962C8B-B14F-4D97-AF65-F5344CB8AC3E}">
        <p14:creationId xmlns:p14="http://schemas.microsoft.com/office/powerpoint/2010/main" val="1113541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1/8/2019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81497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F54D4A6-3229-4F3B-96F5-7951DC14B2B9}" type="slidenum">
              <a:rPr lang="en-US" smtClean="0"/>
              <a:t>3</a:t>
            </a:fld>
            <a:endParaRPr lang="en-US"/>
          </a:p>
        </p:txBody>
      </p:sp>
    </p:spTree>
    <p:extLst>
      <p:ext uri="{BB962C8B-B14F-4D97-AF65-F5344CB8AC3E}">
        <p14:creationId xmlns:p14="http://schemas.microsoft.com/office/powerpoint/2010/main" val="3040042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176"/>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1/8/2019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775216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1/8/2019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69017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120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411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1/8/2019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2661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1/8/2019 9:48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82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1/8/2019 9:48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5</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788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2577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72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610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1200" b="0" i="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21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tif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tif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8.xml"/><Relationship Id="rId4" Type="http://schemas.openxmlformats.org/officeDocument/2006/relationships/image" Target="../media/image3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8.xml"/><Relationship Id="rId4" Type="http://schemas.openxmlformats.org/officeDocument/2006/relationships/image" Target="../media/image38.jp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oleObject" Target="../embeddings/oleObject1.bin"/></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jpe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Master" Target="../slideMasters/slideMaster12.xml"/><Relationship Id="rId4" Type="http://schemas.openxmlformats.org/officeDocument/2006/relationships/image" Target="../media/image45.sv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Master" Target="../slideMasters/slideMaster14.xml"/><Relationship Id="rId5" Type="http://schemas.openxmlformats.org/officeDocument/2006/relationships/image" Target="../media/image51.png"/><Relationship Id="rId4"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4.xml"/><Relationship Id="rId4" Type="http://schemas.openxmlformats.org/officeDocument/2006/relationships/image" Target="../media/image2.emf"/></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4.xml"/><Relationship Id="rId4" Type="http://schemas.openxmlformats.org/officeDocument/2006/relationships/image" Target="../media/image46.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 Id="rId4" Type="http://schemas.openxmlformats.org/officeDocument/2006/relationships/image" Target="../media/image47.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114E-AE47-4C72-914B-163006005E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F5DEFD-267A-442F-BDFD-BC7B7A5DC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72138D-F15A-4B06-BB6B-7A0286990069}"/>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5" name="Footer Placeholder 4">
            <a:extLst>
              <a:ext uri="{FF2B5EF4-FFF2-40B4-BE49-F238E27FC236}">
                <a16:creationId xmlns:a16="http://schemas.microsoft.com/office/drawing/2014/main" id="{CB1E784F-4F7E-4C94-A094-9D8A03364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B9D98-896C-4E29-BEE2-F6B66C390DB0}"/>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147856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3C0C4-5125-487C-B282-6D0AAAD50E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A6073D-DA8A-4E86-801C-8924A2B5B2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4BDF8-229B-4B85-B62F-745006D91694}"/>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5" name="Footer Placeholder 4">
            <a:extLst>
              <a:ext uri="{FF2B5EF4-FFF2-40B4-BE49-F238E27FC236}">
                <a16:creationId xmlns:a16="http://schemas.microsoft.com/office/drawing/2014/main" id="{9CEABE9E-22A5-4AC9-82F7-54EC26E20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348BC-ABBE-4B50-A4CC-73FE2BD3B754}"/>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4538235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42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4102334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8694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576964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033041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9890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81196857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70902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25831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673171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EAF7B-562E-4FFA-9DF7-21088B6782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565894-1FB8-4230-AD5F-74D56122EE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38DC8-C414-4BC8-9EAF-1C6DC9148708}"/>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5" name="Footer Placeholder 4">
            <a:extLst>
              <a:ext uri="{FF2B5EF4-FFF2-40B4-BE49-F238E27FC236}">
                <a16:creationId xmlns:a16="http://schemas.microsoft.com/office/drawing/2014/main" id="{9FA7FA63-6016-456F-A8FE-92379297B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C913AD-B7E5-4BDE-8878-C44DE1130393}"/>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0659703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497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85573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59274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2682541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7670272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78804934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32007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077042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3865903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784108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4" y="4476334"/>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2775594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25065380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55214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6189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6229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4463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4434755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082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ext uri="{BB962C8B-B14F-4D97-AF65-F5344CB8AC3E}">
        <p14:creationId xmlns:p14="http://schemas.microsoft.com/office/powerpoint/2010/main" val="1864800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474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09678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3997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637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5562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200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148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ext uri="{BB962C8B-B14F-4D97-AF65-F5344CB8AC3E}">
        <p14:creationId xmlns:p14="http://schemas.microsoft.com/office/powerpoint/2010/main" val="1588925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ext uri="{BB962C8B-B14F-4D97-AF65-F5344CB8AC3E}">
        <p14:creationId xmlns:p14="http://schemas.microsoft.com/office/powerpoint/2010/main" val="1623524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20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758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072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10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17455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5228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414907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extLst>
      <p:ext uri="{BB962C8B-B14F-4D97-AF65-F5344CB8AC3E}">
        <p14:creationId xmlns:p14="http://schemas.microsoft.com/office/powerpoint/2010/main" val="4036904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extLst>
      <p:ext uri="{BB962C8B-B14F-4D97-AF65-F5344CB8AC3E}">
        <p14:creationId xmlns:p14="http://schemas.microsoft.com/office/powerpoint/2010/main" val="256310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extLst>
      <p:ext uri="{BB962C8B-B14F-4D97-AF65-F5344CB8AC3E}">
        <p14:creationId xmlns:p14="http://schemas.microsoft.com/office/powerpoint/2010/main" val="111409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4168818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539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2679344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9433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848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8"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0"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155041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693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471818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ext uri="{BB962C8B-B14F-4D97-AF65-F5344CB8AC3E}">
        <p14:creationId xmlns:p14="http://schemas.microsoft.com/office/powerpoint/2010/main" val="1442921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ext uri="{BB962C8B-B14F-4D97-AF65-F5344CB8AC3E}">
        <p14:creationId xmlns:p14="http://schemas.microsoft.com/office/powerpoint/2010/main" val="13542593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11067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25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48003804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3535885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700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542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2918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1370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1270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464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67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306534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1188748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267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61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55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9699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943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2770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953213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2549605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4257345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2947416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57897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1954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176959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97273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71731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384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475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88865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268907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23505460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87731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036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35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6349326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271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2114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2336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0714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5422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687578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3294368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691621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944057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624181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0556874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93866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C670-C0F4-4F9A-B752-EDF7FC57F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A1E861-9E10-40C9-B99B-2B92C19B72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B0E6F-87ED-483C-A5A0-7EF7223BABDB}"/>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5" name="Footer Placeholder 4">
            <a:extLst>
              <a:ext uri="{FF2B5EF4-FFF2-40B4-BE49-F238E27FC236}">
                <a16:creationId xmlns:a16="http://schemas.microsoft.com/office/drawing/2014/main" id="{FD74166E-F727-4E84-8204-0872E95E4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B1394-6B49-478F-BECA-46220BF0E174}"/>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681078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37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939098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590525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4255320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800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569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35202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072153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553991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379675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970971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4929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79916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189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4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4" name="Rectangle 3"/>
          <p:cNvSpPr/>
          <p:nvPr userDrawn="1"/>
        </p:nvSpPr>
        <p:spPr>
          <a:xfrm>
            <a:off x="350415" y="6461012"/>
            <a:ext cx="2642070" cy="246221"/>
          </a:xfrm>
          <a:prstGeom prst="rect">
            <a:avLst/>
          </a:prstGeom>
        </p:spPr>
        <p:txBody>
          <a:bodyPr wrap="none">
            <a:spAutoFit/>
          </a:bodyPr>
          <a:lstStyle/>
          <a:p>
            <a:r>
              <a:rPr lang="en-US" sz="100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22358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a:t>Click to edit Master title style</a:t>
            </a:r>
          </a:p>
        </p:txBody>
      </p:sp>
      <p:sp>
        <p:nvSpPr>
          <p:cNvPr id="3" name="Rectangle 2"/>
          <p:cNvSpPr/>
          <p:nvPr userDrawn="1"/>
        </p:nvSpPr>
        <p:spPr>
          <a:xfrm>
            <a:off x="350415" y="6461012"/>
            <a:ext cx="2642070" cy="246221"/>
          </a:xfrm>
          <a:prstGeom prst="rect">
            <a:avLst/>
          </a:prstGeom>
        </p:spPr>
        <p:txBody>
          <a:bodyPr wrap="none">
            <a:spAutoFit/>
          </a:bodyPr>
          <a:lstStyle/>
          <a:p>
            <a:r>
              <a:rPr lang="en-US" sz="1000">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146267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13007"/>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
        <p:nvSpPr>
          <p:cNvPr id="4" name="Rectangle 3"/>
          <p:cNvSpPr/>
          <p:nvPr userDrawn="1"/>
        </p:nvSpPr>
        <p:spPr>
          <a:xfrm>
            <a:off x="350415" y="6461012"/>
            <a:ext cx="2642070" cy="246221"/>
          </a:xfrm>
          <a:prstGeom prst="rect">
            <a:avLst/>
          </a:prstGeom>
        </p:spPr>
        <p:txBody>
          <a:bodyPr wrap="none">
            <a:spAutoFit/>
          </a:bodyPr>
          <a:lstStyle/>
          <a:p>
            <a:r>
              <a:rPr lang="en-US" sz="100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1146064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3029386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69CF-11C4-402F-B86A-8E9A3BDCF7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E9E67C-0605-4AA0-BCD4-3BE99DC58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CF852983-78D6-400C-864F-4BF40AE31D5D}"/>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577065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6109079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43981244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613509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6863646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1663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9179781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31675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680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0361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244527991"/>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22E318-1D6A-41C5-88F9-9D59299391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4" y="0"/>
            <a:ext cx="12190271" cy="6858000"/>
          </a:xfrm>
          <a:prstGeom prst="rect">
            <a:avLst/>
          </a:prstGeom>
        </p:spPr>
      </p:pic>
      <p:sp>
        <p:nvSpPr>
          <p:cNvPr id="10" name="Rectangle 9">
            <a:extLst>
              <a:ext uri="{FF2B5EF4-FFF2-40B4-BE49-F238E27FC236}">
                <a16:creationId xmlns:a16="http://schemas.microsoft.com/office/drawing/2014/main" id="{D697BBFD-C67F-4E7F-88C5-14C147865AAC}"/>
              </a:ext>
            </a:extLst>
          </p:cNvPr>
          <p:cNvSpPr/>
          <p:nvPr userDrawn="1"/>
        </p:nvSpPr>
        <p:spPr bwMode="auto">
          <a:xfrm>
            <a:off x="0" y="2980725"/>
            <a:ext cx="12191377" cy="3877275"/>
          </a:xfrm>
          <a:prstGeom prst="rect">
            <a:avLst/>
          </a:prstGeom>
          <a:gradFill>
            <a:gsLst>
              <a:gs pos="100000">
                <a:srgbClr val="000000">
                  <a:alpha val="50000"/>
                </a:srgbClr>
              </a:gs>
              <a:gs pos="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8" name="TextBox 7">
            <a:extLst>
              <a:ext uri="{FF2B5EF4-FFF2-40B4-BE49-F238E27FC236}">
                <a16:creationId xmlns:a16="http://schemas.microsoft.com/office/drawing/2014/main" id="{BEAE7D11-E447-4983-9448-755AB4ECBAE6}"/>
              </a:ext>
            </a:extLst>
          </p:cNvPr>
          <p:cNvSpPr txBox="1"/>
          <p:nvPr userDrawn="1"/>
        </p:nvSpPr>
        <p:spPr>
          <a:xfrm>
            <a:off x="269239" y="4511768"/>
            <a:ext cx="11147140" cy="1158613"/>
          </a:xfrm>
          <a:prstGeom prst="rect">
            <a:avLst/>
          </a:prstGeom>
          <a:noFill/>
        </p:spPr>
        <p:txBody>
          <a:bodyPr wrap="none" lIns="179285" tIns="143428" rIns="179285" bIns="143428" rtlCol="0" anchor="b">
            <a:spAutoFit/>
          </a:bodyPr>
          <a:lstStyle/>
          <a:p>
            <a:pPr>
              <a:lnSpc>
                <a:spcPct val="90000"/>
              </a:lnSpc>
              <a:spcAft>
                <a:spcPts val="588"/>
              </a:spcAft>
            </a:pPr>
            <a:r>
              <a:rPr lang="en-US" sz="6274">
                <a:gradFill>
                  <a:gsLst>
                    <a:gs pos="2917">
                      <a:schemeClr val="tx1"/>
                    </a:gs>
                    <a:gs pos="30000">
                      <a:schemeClr val="tx1"/>
                    </a:gs>
                  </a:gsLst>
                  <a:lin ang="5400000" scaled="0"/>
                </a:gradFill>
              </a:rPr>
              <a:t>Government Cloud Forum 2017</a:t>
            </a:r>
          </a:p>
        </p:txBody>
      </p:sp>
      <p:sp>
        <p:nvSpPr>
          <p:cNvPr id="11" name="TextBox 10">
            <a:extLst>
              <a:ext uri="{FF2B5EF4-FFF2-40B4-BE49-F238E27FC236}">
                <a16:creationId xmlns:a16="http://schemas.microsoft.com/office/drawing/2014/main" id="{F5DC2E83-4A6C-47D6-9622-B7E5BE792ACE}"/>
              </a:ext>
            </a:extLst>
          </p:cNvPr>
          <p:cNvSpPr txBox="1"/>
          <p:nvPr userDrawn="1"/>
        </p:nvSpPr>
        <p:spPr>
          <a:xfrm>
            <a:off x="269239" y="5463187"/>
            <a:ext cx="9432503" cy="832691"/>
          </a:xfrm>
          <a:prstGeom prst="rect">
            <a:avLst/>
          </a:prstGeom>
          <a:noFill/>
        </p:spPr>
        <p:txBody>
          <a:bodyPr wrap="none" lIns="179285" tIns="143428" rIns="179285" bIns="143428" rtlCol="0" anchor="b">
            <a:spAutoFit/>
          </a:bodyPr>
          <a:lstStyle/>
          <a:p>
            <a:pPr>
              <a:lnSpc>
                <a:spcPct val="90000"/>
              </a:lnSpc>
              <a:spcAft>
                <a:spcPts val="588"/>
              </a:spcAft>
            </a:pPr>
            <a:r>
              <a:rPr lang="en-US" sz="3921">
                <a:gradFill>
                  <a:gsLst>
                    <a:gs pos="2917">
                      <a:schemeClr val="tx1"/>
                    </a:gs>
                    <a:gs pos="30000">
                      <a:schemeClr val="tx1"/>
                    </a:gs>
                  </a:gsLst>
                  <a:lin ang="5400000" scaled="0"/>
                </a:gradFill>
              </a:rPr>
              <a:t>Washington D.C. ⅼ Ronald Reagan Building</a:t>
            </a:r>
          </a:p>
        </p:txBody>
      </p:sp>
    </p:spTree>
    <p:extLst>
      <p:ext uri="{BB962C8B-B14F-4D97-AF65-F5344CB8AC3E}">
        <p14:creationId xmlns:p14="http://schemas.microsoft.com/office/powerpoint/2010/main" val="3541106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0758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332883"/>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37041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3328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99798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50941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6123476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9026228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004244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4565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3190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669248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6993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0073494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78710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0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69077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23641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02215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3113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57676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57738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5169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92304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699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5710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45375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83936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64731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50213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34836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6813291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322604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242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5328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332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3319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56869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81646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657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310148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9157958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95218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380029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850587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807481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923475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1376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266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466496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344445600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68861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2057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3335209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65659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29035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73852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410850395"/>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430691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4714088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2140521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8352747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2353546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3168205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4680217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96867265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52983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44528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311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5166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5998722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372237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184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27464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3035102"/>
            <a:ext cx="6675120" cy="498674"/>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2"/>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810979"/>
            <a:ext cx="3017520" cy="458060"/>
          </a:xfrm>
        </p:spPr>
        <p:txBody>
          <a:bodyPr anchor="b"/>
          <a:lstStyle>
            <a:lvl1pPr marL="0" indent="0" algn="r">
              <a:buFont typeface="Arial" panose="020B0604020202020204" pitchFamily="34" charset="0"/>
              <a:buNone/>
              <a:defRPr sz="2000">
                <a:latin typeface="+mn-lt"/>
              </a:defRPr>
            </a:lvl1pPr>
            <a:lvl2pPr marL="228512" indent="0">
              <a:buNone/>
              <a:defRPr/>
            </a:lvl2pPr>
          </a:lstStyle>
          <a:p>
            <a:pPr lvl="0"/>
            <a:r>
              <a:rPr lang="en-US"/>
              <a:t>Session code here</a:t>
            </a:r>
          </a:p>
        </p:txBody>
      </p:sp>
    </p:spTree>
    <p:extLst>
      <p:ext uri="{BB962C8B-B14F-4D97-AF65-F5344CB8AC3E}">
        <p14:creationId xmlns:p14="http://schemas.microsoft.com/office/powerpoint/2010/main" val="1256533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48319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6477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3975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5524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7382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6869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96568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292858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945D-5628-42E2-ADAA-FD4A29E89A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0725F4-B0E0-4E56-A849-982807267E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717360-0A27-46DC-BBEC-8A57C09EE69F}"/>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5" name="Footer Placeholder 4">
            <a:extLst>
              <a:ext uri="{FF2B5EF4-FFF2-40B4-BE49-F238E27FC236}">
                <a16:creationId xmlns:a16="http://schemas.microsoft.com/office/drawing/2014/main" id="{736484D3-75F3-4FBC-AAAC-D7CA564B0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0C3F7-3AA2-4965-BA6A-19B3A4E8C2D6}"/>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4264747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651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7836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7721472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917139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674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890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34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67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2276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48955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7226345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9600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83691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8674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0946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9371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660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0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7018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554220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FF3B-1B75-42F4-947A-4789D9401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5B628-6904-4B79-A795-FB4B7AC0DD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F3D70C-4C05-4ECA-96A4-71A5131788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2DA31D-DE3A-4993-92AA-FD312A75EB4B}"/>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6" name="Footer Placeholder 5">
            <a:extLst>
              <a:ext uri="{FF2B5EF4-FFF2-40B4-BE49-F238E27FC236}">
                <a16:creationId xmlns:a16="http://schemas.microsoft.com/office/drawing/2014/main" id="{054D2019-A477-4DFF-ADE5-EECDC8414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66B8E2-016E-4679-921E-4691E194D16E}"/>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2237189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906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9549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609487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0373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333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092335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09841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4918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334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68753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404C-224B-41D5-ABFC-A91D8948D0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CAC324-215E-44F8-B856-AFA359D81B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167724-25FA-4E44-BB68-0187A36BE2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0A1B00-0A09-4F70-A425-0E2F1A9E5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6DB459-AA68-4B85-B89F-A936805DA1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64AA61-0FE8-4338-817E-1AB060E587D0}"/>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8" name="Footer Placeholder 7">
            <a:extLst>
              <a:ext uri="{FF2B5EF4-FFF2-40B4-BE49-F238E27FC236}">
                <a16:creationId xmlns:a16="http://schemas.microsoft.com/office/drawing/2014/main" id="{311A66A1-8FF7-4EFE-95F9-B8530E4C25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B1E660-D0C5-4FBB-8576-C6644542D1C1}"/>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34112920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5486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81197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844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35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441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553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714009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209838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20306118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8873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B57C-6E0D-4D7B-9BE9-5BCFDB5CC1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D856E-219F-49B6-886B-99DE503A8F87}"/>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4" name="Footer Placeholder 3">
            <a:extLst>
              <a:ext uri="{FF2B5EF4-FFF2-40B4-BE49-F238E27FC236}">
                <a16:creationId xmlns:a16="http://schemas.microsoft.com/office/drawing/2014/main" id="{9ABF343E-EE8A-484F-A7AA-4C66126741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BF0EB3-D6B4-480B-A3AD-145CE4F23CA6}"/>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33462517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6748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2637811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4443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83675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1540-C2A7-43C4-9672-150412631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D7902B-BE90-4904-8B58-37A8BEB643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843CBA-1F08-411C-B1C5-B243B2E31365}"/>
              </a:ext>
            </a:extLst>
          </p:cNvPr>
          <p:cNvSpPr>
            <a:spLocks noGrp="1"/>
          </p:cNvSpPr>
          <p:nvPr>
            <p:ph type="dt" sz="half" idx="10"/>
          </p:nvPr>
        </p:nvSpPr>
        <p:spPr/>
        <p:txBody>
          <a:bodyPr/>
          <a:lstStyle/>
          <a:p>
            <a:fld id="{2D96A1F4-C2A0-42A8-B7AF-B2D35ED0D831}" type="datetimeFigureOut">
              <a:rPr lang="en-US" smtClean="0"/>
              <a:t>1/8/2019</a:t>
            </a:fld>
            <a:endParaRPr lang="en-US"/>
          </a:p>
        </p:txBody>
      </p:sp>
      <p:sp>
        <p:nvSpPr>
          <p:cNvPr id="5" name="Footer Placeholder 4">
            <a:extLst>
              <a:ext uri="{FF2B5EF4-FFF2-40B4-BE49-F238E27FC236}">
                <a16:creationId xmlns:a16="http://schemas.microsoft.com/office/drawing/2014/main" id="{5AFB4C99-D958-4D96-9AFC-A9B7DBC9C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F8E60-87B5-4140-94A5-914A526D4BCF}"/>
              </a:ext>
            </a:extLst>
          </p:cNvPr>
          <p:cNvSpPr>
            <a:spLocks noGrp="1"/>
          </p:cNvSpPr>
          <p:nvPr>
            <p:ph type="sldNum" sz="quarter" idx="12"/>
          </p:nvPr>
        </p:nvSpPr>
        <p:spPr/>
        <p:txBody>
          <a:bodyPr/>
          <a:lstStyle/>
          <a:p>
            <a:fld id="{C96E3C93-C8A3-4EAF-B4FE-6F655B48117C}" type="slidenum">
              <a:rPr lang="en-US" smtClean="0"/>
              <a:t>‹#›</a:t>
            </a:fld>
            <a:endParaRPr lang="en-US"/>
          </a:p>
        </p:txBody>
      </p:sp>
    </p:spTree>
    <p:extLst>
      <p:ext uri="{BB962C8B-B14F-4D97-AF65-F5344CB8AC3E}">
        <p14:creationId xmlns:p14="http://schemas.microsoft.com/office/powerpoint/2010/main" val="1277808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ntent">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05965" y="215495"/>
            <a:ext cx="11337175" cy="64008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757070"/>
              </a:buClr>
              <a:buSzPct val="100000"/>
              <a:buFont typeface="Quattrocento Sans"/>
              <a:buNone/>
              <a:defRPr sz="3235" b="1" i="0" u="none" strike="noStrike" cap="none">
                <a:solidFill>
                  <a:srgbClr val="757070"/>
                </a:solidFill>
                <a:latin typeface="Quattrocento Sans"/>
                <a:ea typeface="Quattrocento Sans"/>
                <a:cs typeface="Quattrocento Sans"/>
                <a:sym typeface="Quattrocento Sans"/>
              </a:defRPr>
            </a:lvl1pPr>
            <a:lvl2pPr lvl="1" indent="0">
              <a:spcBef>
                <a:spcPts val="0"/>
              </a:spcBef>
              <a:buSzPct val="77777"/>
              <a:buNone/>
              <a:defRPr sz="1765"/>
            </a:lvl2pPr>
            <a:lvl3pPr lvl="2" indent="0">
              <a:spcBef>
                <a:spcPts val="0"/>
              </a:spcBef>
              <a:buSzPct val="77777"/>
              <a:buNone/>
              <a:defRPr sz="1765"/>
            </a:lvl3pPr>
            <a:lvl4pPr lvl="3" indent="0">
              <a:spcBef>
                <a:spcPts val="0"/>
              </a:spcBef>
              <a:buSzPct val="77777"/>
              <a:buNone/>
              <a:defRPr sz="1765"/>
            </a:lvl4pPr>
            <a:lvl5pPr lvl="4" indent="0">
              <a:spcBef>
                <a:spcPts val="0"/>
              </a:spcBef>
              <a:buSzPct val="77777"/>
              <a:buNone/>
              <a:defRPr sz="1765"/>
            </a:lvl5pPr>
            <a:lvl6pPr lvl="5" indent="0">
              <a:spcBef>
                <a:spcPts val="0"/>
              </a:spcBef>
              <a:buSzPct val="77777"/>
              <a:buNone/>
              <a:defRPr sz="1765"/>
            </a:lvl6pPr>
            <a:lvl7pPr lvl="6" indent="0">
              <a:spcBef>
                <a:spcPts val="0"/>
              </a:spcBef>
              <a:buSzPct val="77777"/>
              <a:buNone/>
              <a:defRPr sz="1765"/>
            </a:lvl7pPr>
            <a:lvl8pPr lvl="7" indent="0">
              <a:spcBef>
                <a:spcPts val="0"/>
              </a:spcBef>
              <a:buSzPct val="77777"/>
              <a:buNone/>
              <a:defRPr sz="1765"/>
            </a:lvl8pPr>
            <a:lvl9pPr lvl="8" indent="0">
              <a:spcBef>
                <a:spcPts val="0"/>
              </a:spcBef>
              <a:buSzPct val="77777"/>
              <a:buNone/>
              <a:defRPr sz="1765"/>
            </a:lvl9pPr>
          </a:lstStyle>
          <a:p>
            <a:endParaRPr/>
          </a:p>
        </p:txBody>
      </p:sp>
      <p:sp>
        <p:nvSpPr>
          <p:cNvPr id="434" name="Shape 434"/>
          <p:cNvSpPr txBox="1">
            <a:spLocks noGrp="1"/>
          </p:cNvSpPr>
          <p:nvPr>
            <p:ph type="body" idx="1"/>
          </p:nvPr>
        </p:nvSpPr>
        <p:spPr>
          <a:xfrm>
            <a:off x="405937" y="1046631"/>
            <a:ext cx="11274552" cy="5239512"/>
          </a:xfrm>
          <a:prstGeom prst="rect">
            <a:avLst/>
          </a:prstGeom>
          <a:noFill/>
          <a:ln>
            <a:noFill/>
          </a:ln>
        </p:spPr>
        <p:txBody>
          <a:bodyPr wrap="square" lIns="91425" tIns="91425" rIns="91425" bIns="91425" anchor="t" anchorCtr="0"/>
          <a:lstStyle>
            <a:lvl1pPr marL="227992" marR="0" lvl="0" indent="-47470" algn="l" rtl="0">
              <a:lnSpc>
                <a:spcPct val="90000"/>
              </a:lnSpc>
              <a:spcBef>
                <a:spcPts val="1000"/>
              </a:spcBef>
              <a:buClr>
                <a:srgbClr val="3A3838"/>
              </a:buClr>
              <a:buSzPct val="100000"/>
              <a:buFont typeface="Arial"/>
              <a:buChar char="•"/>
              <a:defRPr sz="2843" b="0" i="0" u="none" strike="noStrike" cap="none">
                <a:solidFill>
                  <a:srgbClr val="3A3838"/>
                </a:solidFill>
                <a:latin typeface="Quattrocento Sans"/>
                <a:ea typeface="Quattrocento Sans"/>
                <a:cs typeface="Quattrocento Sans"/>
                <a:sym typeface="Quattrocento Sans"/>
              </a:defRPr>
            </a:lvl1pPr>
            <a:lvl2pPr marL="683979" marR="0" lvl="1" indent="-86387" algn="l" rtl="0">
              <a:lnSpc>
                <a:spcPct val="90000"/>
              </a:lnSpc>
              <a:spcBef>
                <a:spcPts val="500"/>
              </a:spcBef>
              <a:buClr>
                <a:srgbClr val="3A3838"/>
              </a:buClr>
              <a:buSzPct val="100000"/>
              <a:buFont typeface="Arial"/>
              <a:buChar char="•"/>
              <a:defRPr sz="2353" b="0" i="0" u="none" strike="noStrike" cap="none">
                <a:solidFill>
                  <a:srgbClr val="3A3838"/>
                </a:solidFill>
                <a:latin typeface="Quattrocento Sans"/>
                <a:ea typeface="Quattrocento Sans"/>
                <a:cs typeface="Quattrocento Sans"/>
                <a:sym typeface="Quattrocento Sans"/>
              </a:defRPr>
            </a:lvl2pPr>
            <a:lvl3pPr marL="1139973" marR="0" lvl="2" indent="-106639" algn="l" rtl="0">
              <a:lnSpc>
                <a:spcPct val="90000"/>
              </a:lnSpc>
              <a:spcBef>
                <a:spcPts val="500"/>
              </a:spcBef>
              <a:buClr>
                <a:srgbClr val="3A3838"/>
              </a:buClr>
              <a:buSzPct val="100000"/>
              <a:buFont typeface="Arial"/>
              <a:buChar char="•"/>
              <a:defRPr sz="1961" b="0" i="0" u="none" strike="noStrike" cap="none">
                <a:solidFill>
                  <a:srgbClr val="3A3838"/>
                </a:solidFill>
                <a:latin typeface="Quattrocento Sans"/>
                <a:ea typeface="Quattrocento Sans"/>
                <a:cs typeface="Quattrocento Sans"/>
                <a:sym typeface="Quattrocento Sans"/>
              </a:defRPr>
            </a:lvl3pPr>
            <a:lvl4pPr marL="1595964" marR="0" lvl="3" indent="-120661"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4pPr>
            <a:lvl5pPr marL="2051951" marR="0" lvl="4" indent="-116005"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5pPr>
            <a:lvl6pPr marL="2507934" marR="0" lvl="5" indent="-111344"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6pPr>
            <a:lvl7pPr marL="2963920" marR="0" lvl="6" indent="-119139"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7pPr>
            <a:lvl8pPr marL="3419911" marR="0" lvl="7" indent="-114486"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8pPr>
            <a:lvl9pPr marL="3875899" marR="0" lvl="8" indent="-109831"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792712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43013"/>
            <a:ext cx="12192000" cy="1655829"/>
          </a:xfrm>
        </p:spPr>
        <p:txBody>
          <a:bodyPr lIns="393192" rIns="182880" bIns="91440">
            <a:normAutofit/>
          </a:bodyPr>
          <a:lstStyle>
            <a:lvl1pPr marL="0" indent="0">
              <a:buNone/>
              <a:defRPr sz="2000">
                <a:solidFill>
                  <a:schemeClr val="tx1"/>
                </a:solidFill>
                <a:latin typeface="+mj-lt"/>
              </a:defRPr>
            </a:lvl1pPr>
            <a:lvl2pPr marL="457200" indent="0">
              <a:buNone/>
              <a:defRPr/>
            </a:lvl2pPr>
          </a:lstStyle>
          <a:p>
            <a:pPr lvl="0"/>
            <a:r>
              <a:rPr lang="en-US"/>
              <a:t>Body text</a:t>
            </a:r>
          </a:p>
        </p:txBody>
      </p:sp>
      <p:sp>
        <p:nvSpPr>
          <p:cNvPr id="4" name="Table Placeholder 3"/>
          <p:cNvSpPr>
            <a:spLocks noGrp="1"/>
          </p:cNvSpPr>
          <p:nvPr>
            <p:ph type="tbl" sz="quarter" idx="12"/>
          </p:nvPr>
        </p:nvSpPr>
        <p:spPr>
          <a:xfrm>
            <a:off x="418288" y="2898775"/>
            <a:ext cx="11332725" cy="3959225"/>
          </a:xfrm>
        </p:spPr>
        <p:txBody>
          <a:bodyPr>
            <a:normAutofit/>
          </a:bodyPr>
          <a:lstStyle>
            <a:lvl1pPr marL="0" indent="0">
              <a:buNone/>
              <a:defRPr sz="1600"/>
            </a:lvl1pPr>
          </a:lstStyle>
          <a:p>
            <a:endParaRPr lang="en-US"/>
          </a:p>
        </p:txBody>
      </p:sp>
    </p:spTree>
    <p:extLst>
      <p:ext uri="{BB962C8B-B14F-4D97-AF65-F5344CB8AC3E}">
        <p14:creationId xmlns:p14="http://schemas.microsoft.com/office/powerpoint/2010/main" val="408653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198228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589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33996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FB6E9-1184-4787-B58D-221C4DB0CF5D}"/>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3" name="Footer Placeholder 2">
            <a:extLst>
              <a:ext uri="{FF2B5EF4-FFF2-40B4-BE49-F238E27FC236}">
                <a16:creationId xmlns:a16="http://schemas.microsoft.com/office/drawing/2014/main" id="{72393C34-3D91-466F-9171-F70834A9B6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FE77EA-10F8-44AB-AD61-35CEBD85D407}"/>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7779894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27740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523159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01966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97509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19459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653473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319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67738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097197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927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77C9-101E-40DE-9BAA-173289680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1A1E18-0195-4486-9EFE-6865DAC6F1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6759B-5B84-40C4-9725-55F665088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3B0461-78CF-4E6C-A3F2-3F601BC64E5D}"/>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6" name="Footer Placeholder 5">
            <a:extLst>
              <a:ext uri="{FF2B5EF4-FFF2-40B4-BE49-F238E27FC236}">
                <a16:creationId xmlns:a16="http://schemas.microsoft.com/office/drawing/2014/main" id="{791B5A07-A05A-49AE-A932-25DE8566DA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A90C1-445A-4B32-8C0A-3FD265FB136E}"/>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9584599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66161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09171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1036364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865811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15036541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06415749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852460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307106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63836300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846464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B98A-54D2-4AA2-9D99-72510D3B7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6A22C4-4651-4E35-BE07-2A2AA9771B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43D36C-E5B1-4082-8383-6D89DAF6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4896A8-0343-434E-BEEC-855332FACD97}"/>
              </a:ext>
            </a:extLst>
          </p:cNvPr>
          <p:cNvSpPr>
            <a:spLocks noGrp="1"/>
          </p:cNvSpPr>
          <p:nvPr>
            <p:ph type="dt" sz="half" idx="10"/>
          </p:nvPr>
        </p:nvSpPr>
        <p:spPr/>
        <p:txBody>
          <a:bodyPr/>
          <a:lstStyle/>
          <a:p>
            <a:fld id="{190AE570-F204-4AC2-A518-E4BFDCD8FCB4}" type="datetimeFigureOut">
              <a:rPr lang="en-US" smtClean="0"/>
              <a:t>1/8/2019</a:t>
            </a:fld>
            <a:endParaRPr lang="en-US"/>
          </a:p>
        </p:txBody>
      </p:sp>
      <p:sp>
        <p:nvSpPr>
          <p:cNvPr id="6" name="Footer Placeholder 5">
            <a:extLst>
              <a:ext uri="{FF2B5EF4-FFF2-40B4-BE49-F238E27FC236}">
                <a16:creationId xmlns:a16="http://schemas.microsoft.com/office/drawing/2014/main" id="{B771EF1B-18D1-44CD-A44F-055A52A24D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74161F-4E37-4BE2-9714-B76E1DF4756F}"/>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0160650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7535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20044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83610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79985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403563064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18480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7849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184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55309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3035102"/>
            <a:ext cx="6675120" cy="498674"/>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2"/>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810979"/>
            <a:ext cx="3017520" cy="458060"/>
          </a:xfrm>
        </p:spPr>
        <p:txBody>
          <a:bodyPr anchor="b"/>
          <a:lstStyle>
            <a:lvl1pPr marL="0" indent="0" algn="r">
              <a:buFont typeface="Arial" panose="020B0604020202020204" pitchFamily="34" charset="0"/>
              <a:buNone/>
              <a:defRPr sz="2000">
                <a:latin typeface="+mn-lt"/>
              </a:defRPr>
            </a:lvl1pPr>
            <a:lvl2pPr marL="228512" indent="0">
              <a:buNone/>
              <a:defRPr/>
            </a:lvl2pPr>
          </a:lstStyle>
          <a:p>
            <a:pPr lvl="0"/>
            <a:r>
              <a:rPr lang="en-US"/>
              <a:t>Session code here</a:t>
            </a:r>
          </a:p>
        </p:txBody>
      </p:sp>
    </p:spTree>
    <p:extLst>
      <p:ext uri="{BB962C8B-B14F-4D97-AF65-F5344CB8AC3E}">
        <p14:creationId xmlns:p14="http://schemas.microsoft.com/office/powerpoint/2010/main" val="117508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9383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8649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5" Type="http://schemas.openxmlformats.org/officeDocument/2006/relationships/slideLayout" Target="../slideLayouts/slideLayout221.xml"/><Relationship Id="rId10" Type="http://schemas.openxmlformats.org/officeDocument/2006/relationships/theme" Target="../theme/theme10.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image" Target="../media/image32.emf"/><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theme" Target="../theme/theme11.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theme" Target="../theme/theme12.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image" Target="../media/image3.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theme" Target="../theme/theme1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slideLayout" Target="../slideLayouts/slideLayout291.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image" Target="../media/image3.emf"/><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theme" Target="../theme/theme1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3.emf"/><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image" Target="../media/image3.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theme" Target="../theme/theme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theme" Target="../theme/theme7.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image" Target="../media/image31.pn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theme" Target="../theme/theme8.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image" Target="../media/image32.emf"/></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F3339-F6D9-4288-B588-F0EC17A66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DE1636-ED5B-405B-AE8B-E31D0EEF3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B1B5D-7460-4806-AE9E-A8C6833B8B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E570-F204-4AC2-A518-E4BFDCD8FCB4}" type="datetimeFigureOut">
              <a:rPr lang="en-US" smtClean="0"/>
              <a:t>1/8/2019</a:t>
            </a:fld>
            <a:endParaRPr lang="en-US"/>
          </a:p>
        </p:txBody>
      </p:sp>
      <p:sp>
        <p:nvSpPr>
          <p:cNvPr id="5" name="Footer Placeholder 4">
            <a:extLst>
              <a:ext uri="{FF2B5EF4-FFF2-40B4-BE49-F238E27FC236}">
                <a16:creationId xmlns:a16="http://schemas.microsoft.com/office/drawing/2014/main" id="{1AF8B844-71B2-4FB5-9569-F10C63565F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91E611-B712-4FC9-94A3-5D9FC455C9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7571E-14A7-43AD-9AFC-ABEA48FD2DB7}" type="slidenum">
              <a:rPr lang="en-US" smtClean="0"/>
              <a:t>‹#›</a:t>
            </a:fld>
            <a:endParaRPr lang="en-US"/>
          </a:p>
        </p:txBody>
      </p:sp>
    </p:spTree>
    <p:extLst>
      <p:ext uri="{BB962C8B-B14F-4D97-AF65-F5344CB8AC3E}">
        <p14:creationId xmlns:p14="http://schemas.microsoft.com/office/powerpoint/2010/main" val="1896454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33" r:id="rId12"/>
    <p:sldLayoutId id="21474839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19396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1" r:id="rId6"/>
    <p:sldLayoutId id="2147483882" r:id="rId7"/>
    <p:sldLayoutId id="2147483884" r:id="rId8"/>
    <p:sldLayoutId id="2147483885" r:id="rId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13016863"/>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4569698"/>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66"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841753232"/>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976111"/>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9342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349058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46" r:id="rId30"/>
    <p:sldLayoutId id="214748398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466905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965" r:id="rId30"/>
    <p:sldLayoutId id="2147483988" r:id="rId31"/>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4507621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5" r:id="rId2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09554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387000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97786313"/>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991"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84879747"/>
      </p:ext>
    </p:extLst>
  </p:cSld>
  <p:clrMap bg1="dk1" tx1="lt1" bg2="dk2" tx2="lt2" accent1="accent1" accent2="accent2" accent3="accent3" accent4="accent4" accent5="accent5" accent6="accent6" hlink="hlink" folHlink="folHlink"/>
  <p:sldLayoutIdLst>
    <p:sldLayoutId id="2147483886" r:id="rId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www.datadoghq.com/docker-adoption/index.html" TargetMode="External"/><Relationship Id="rId3" Type="http://schemas.openxmlformats.org/officeDocument/2006/relationships/chart" Target="../charts/chart1.xml"/><Relationship Id="rId7"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chart" Target="../charts/chart2.xml"/><Relationship Id="rId9" Type="http://schemas.openxmlformats.org/officeDocument/2006/relationships/hyperlink" Target="https://www.cncf.io/blog/2017/12/06/cloud-native-technologies-scaling-production-application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67.xml"/><Relationship Id="rId4" Type="http://schemas.openxmlformats.org/officeDocument/2006/relationships/image" Target="../media/image61.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sv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67.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5.xml"/></Relationships>
</file>

<file path=ppt/slides/_rels/slide24.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83.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5.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25.xml"/><Relationship Id="rId1" Type="http://schemas.openxmlformats.org/officeDocument/2006/relationships/slideLayout" Target="../slideLayouts/slideLayout83.xml"/><Relationship Id="rId4" Type="http://schemas.openxmlformats.org/officeDocument/2006/relationships/image" Target="../media/image9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0.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114.png"/><Relationship Id="rId2" Type="http://schemas.openxmlformats.org/officeDocument/2006/relationships/notesSlide" Target="../notesSlides/notesSlide29.xml"/><Relationship Id="rId16" Type="http://schemas.openxmlformats.org/officeDocument/2006/relationships/image" Target="../media/image113.svg"/><Relationship Id="rId20" Type="http://schemas.openxmlformats.org/officeDocument/2006/relationships/image" Target="../media/image117.svg"/><Relationship Id="rId1" Type="http://schemas.openxmlformats.org/officeDocument/2006/relationships/slideLayout" Target="../slideLayouts/slideLayout99.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svg"/><Relationship Id="rId10" Type="http://schemas.openxmlformats.org/officeDocument/2006/relationships/image" Target="../media/image107.svg"/><Relationship Id="rId19" Type="http://schemas.openxmlformats.org/officeDocument/2006/relationships/image" Target="../media/image116.pn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 Id="rId22" Type="http://schemas.openxmlformats.org/officeDocument/2006/relationships/image" Target="../media/image1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21.png"/><Relationship Id="rId7" Type="http://schemas.openxmlformats.org/officeDocument/2006/relationships/image" Target="../media/image119.png"/><Relationship Id="rId2" Type="http://schemas.openxmlformats.org/officeDocument/2006/relationships/notesSlide" Target="../notesSlides/notesSlide30.xml"/><Relationship Id="rId1" Type="http://schemas.openxmlformats.org/officeDocument/2006/relationships/slideLayout" Target="../slideLayouts/slideLayout99.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22.svg"/></Relationships>
</file>

<file path=ppt/slides/_rels/slide3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pn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99.xml"/><Relationship Id="rId6" Type="http://schemas.openxmlformats.org/officeDocument/2006/relationships/image" Target="../media/image126.png"/><Relationship Id="rId11" Type="http://schemas.openxmlformats.org/officeDocument/2006/relationships/image" Target="../media/image122.svg"/><Relationship Id="rId5" Type="http://schemas.openxmlformats.org/officeDocument/2006/relationships/image" Target="../media/image125.svg"/><Relationship Id="rId10" Type="http://schemas.openxmlformats.org/officeDocument/2006/relationships/image" Target="../media/image121.png"/><Relationship Id="rId4" Type="http://schemas.openxmlformats.org/officeDocument/2006/relationships/image" Target="../media/image124.png"/><Relationship Id="rId9" Type="http://schemas.microsoft.com/office/2007/relationships/hdphoto" Target="../media/hdphoto3.wdp"/></Relationships>
</file>

<file path=ppt/slides/_rels/slide32.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95.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slides/_rels/slide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3.xml"/><Relationship Id="rId1" Type="http://schemas.openxmlformats.org/officeDocument/2006/relationships/slideLayout" Target="../slideLayouts/slideLayout298.xml"/><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png"/></Relationships>
</file>

<file path=ppt/slides/_rels/slide3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hyperlink" Target="https://www.datadoghq.com/docker-adoption/index.html" TargetMode="External"/><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hyperlink" Target="https://puppet.com/resources/whitepaper/state-of-devops-repo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solidFill>
                  <a:schemeClr val="bg1"/>
                </a:solidFill>
              </a:rPr>
              <a:t>#</a:t>
            </a:r>
            <a:r>
              <a:rPr lang="en-US" sz="1961" err="1">
                <a:solidFill>
                  <a:schemeClr val="bg1"/>
                </a:solidFill>
              </a:rPr>
              <a:t>Azuredevdays</a:t>
            </a:r>
            <a:endParaRPr lang="en-US" sz="1961">
              <a:solidFill>
                <a:schemeClr val="bg1"/>
              </a:solidFill>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7" y="137920"/>
            <a:ext cx="3975497"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Content: aka.ms/</a:t>
            </a:r>
            <a:r>
              <a:rPr lang="en-US" sz="2353" dirty="0" err="1">
                <a:solidFill>
                  <a:schemeClr val="bg1"/>
                </a:solidFill>
              </a:rPr>
              <a:t>mkedevdays</a:t>
            </a:r>
            <a:endParaRPr lang="en-US" sz="2353" dirty="0">
              <a:solidFill>
                <a:schemeClr val="bg1"/>
              </a:solidFill>
            </a:endParaRPr>
          </a:p>
        </p:txBody>
      </p:sp>
      <p:pic>
        <p:nvPicPr>
          <p:cNvPr id="3074" name="Picture 2" descr="Image result for docker logo transparent">
            <a:extLst>
              <a:ext uri="{FF2B5EF4-FFF2-40B4-BE49-F238E27FC236}">
                <a16:creationId xmlns:a16="http://schemas.microsoft.com/office/drawing/2014/main" id="{D1319414-3007-47A1-BA1B-0BC4EDF5FA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702" y="4728094"/>
            <a:ext cx="2222119" cy="186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104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Containers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6079590" y="3942086"/>
            <a:ext cx="5329280" cy="2288272"/>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extLst/>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0" y="5187549"/>
              <a:ext cx="2125331"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Nearly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50%</a:t>
              </a:r>
              <a: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organizations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r>
                <a:rPr kumimoji="0" lang="en-US" sz="1200" b="0" i="0" u="none" strike="noStrike" kern="1200" cap="none" spc="0" normalizeH="0" baseline="0" noProof="0">
                  <a:ln>
                    <a:noFill/>
                  </a:ln>
                  <a:solidFill>
                    <a:srgbClr val="000000"/>
                  </a:solidFill>
                  <a:effectLst/>
                  <a:uLnTx/>
                  <a:uFillTx/>
                  <a:latin typeface="Segoe UI"/>
                  <a:ea typeface="+mn-ea"/>
                  <a:cs typeface="+mn-cs"/>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0" y="4124808"/>
              <a:ext cx="2052450" cy="7478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are leading the</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adoption.</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50</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6079590" y="1399142"/>
            <a:ext cx="5313113" cy="2389606"/>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0" y="1548027"/>
              <a:ext cx="1725695" cy="997196"/>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Half of container environment is orchestrated.</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extLst/>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77</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0" y="2755174"/>
              <a:ext cx="2352770"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77%</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companies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2</a:t>
              </a:r>
              <a:r>
                <a:rPr kumimoji="0" lang="en-US" sz="1200" b="0" i="0" u="none" strike="noStrike" kern="1200" cap="none" spc="0" normalizeH="0" baseline="0" noProof="0">
                  <a:ln>
                    <a:noFill/>
                  </a:ln>
                  <a:solidFill>
                    <a:srgbClr val="000000"/>
                  </a:solidFill>
                  <a:effectLst/>
                  <a:uLnTx/>
                  <a:uFillTx/>
                  <a:latin typeface="Segoe UI"/>
                  <a:ea typeface="+mn-ea"/>
                  <a:cs typeface="+mn-cs"/>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783131" y="3942086"/>
            <a:ext cx="5147059" cy="2280238"/>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78D4"/>
                  </a:solidFill>
                  <a:effectLst/>
                  <a:uLnTx/>
                  <a:uFillTx/>
                  <a:latin typeface="Segoe UI"/>
                  <a:ea typeface="+mn-ea"/>
                  <a:cs typeface="+mn-cs"/>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8" cy="1246495"/>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The average size of a container deployment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has grown 75% in one year. </a:t>
              </a:r>
              <a:r>
                <a:rPr kumimoji="0" lang="en-US" sz="16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7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783132" y="1399142"/>
            <a:ext cx="5147059" cy="2389606"/>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5" cy="92333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By 2020, more than </a:t>
              </a:r>
              <a:r>
                <a:rPr kumimoji="0" lang="en-US" sz="18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50%</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of enterprises will run </a:t>
              </a: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mission-critical, containerized cloud-native applications</a:t>
              </a:r>
              <a:r>
                <a:rPr kumimoji="0" lang="en-US" sz="18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production</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D7DA27EF-B855-4284-BCCA-7BB0FE175D60}"/>
              </a:ext>
            </a:extLst>
          </p:cNvPr>
          <p:cNvSpPr/>
          <p:nvPr/>
        </p:nvSpPr>
        <p:spPr>
          <a:xfrm>
            <a:off x="44224" y="6468994"/>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1</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Datadog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8">
                  <a:extLst>
                    <a:ext uri="{A12FA001-AC4F-418D-AE19-62706E023703}">
                      <ahyp:hlinkClr xmlns:ahyp="http://schemas.microsoft.com/office/drawing/2018/hyperlinkcolor" val="tx"/>
                    </a:ext>
                  </a:extLst>
                </a:hlinkClick>
              </a:rPr>
              <a:t>report</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8 Surprising Facts About Real Docker Adoption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2</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CNCF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survey</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800" b="0" i="0" u="none" strike="noStrike" kern="1200" cap="none" spc="0" normalizeH="0" baseline="0" noProof="0">
                <a:ln>
                  <a:noFill/>
                </a:ln>
                <a:solidFill>
                  <a:srgbClr val="000000"/>
                </a:solidFill>
                <a:effectLst/>
                <a:uLnTx/>
                <a:uFillTx/>
                <a:latin typeface="Segoe UI"/>
                <a:ea typeface="+mn-ea"/>
                <a:cs typeface="+mn-cs"/>
              </a:rPr>
              <a:t>cloud-native-technologies-scaling-production-applications</a:t>
            </a:r>
          </a:p>
        </p:txBody>
      </p:sp>
    </p:spTree>
    <p:extLst>
      <p:ext uri="{BB962C8B-B14F-4D97-AF65-F5344CB8AC3E}">
        <p14:creationId xmlns:p14="http://schemas.microsoft.com/office/powerpoint/2010/main" val="1172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6"/>
            <a:ext cx="11655840" cy="724044"/>
          </a:xfrm>
        </p:spPr>
        <p:txBody>
          <a:bodyPr/>
          <a:lstStyle/>
          <a:p>
            <a:pPr algn="ctr"/>
            <a:r>
              <a:rPr lang="en-US" sz="4705">
                <a:solidFill>
                  <a:schemeClr val="tx1"/>
                </a:solidFill>
              </a:rPr>
              <a:t>What we hear from </a:t>
            </a:r>
            <a:r>
              <a:rPr lang="en-US" sz="4705">
                <a:solidFill>
                  <a:schemeClr val="accent1"/>
                </a:solidFill>
                <a:latin typeface="Segoe UI Semibold" panose="020B0702040204020203" pitchFamily="34" charset="0"/>
                <a:cs typeface="Segoe UI Semibold" panose="020B0702040204020203" pitchFamily="34" charset="0"/>
              </a:rPr>
              <a:t>developers</a:t>
            </a:r>
            <a:endParaRPr lang="en-US" sz="4705">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66" name="Text Placeholder 2">
            <a:extLst>
              <a:ext uri="{FF2B5EF4-FFF2-40B4-BE49-F238E27FC236}">
                <a16:creationId xmlns:a16="http://schemas.microsoft.com/office/drawing/2014/main" id="{D579979A-2E18-8248-88A2-4C8B563F3B29}"/>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917226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6"/>
            <a:ext cx="11655840" cy="724044"/>
          </a:xfrm>
        </p:spPr>
        <p:txBody>
          <a:bodyPr/>
          <a:lstStyle/>
          <a:p>
            <a:pPr algn="ctr"/>
            <a:r>
              <a:rPr lang="en-US" sz="4705">
                <a:solidFill>
                  <a:schemeClr val="tx1"/>
                </a:solidFill>
              </a:rPr>
              <a:t>What we hear from </a:t>
            </a:r>
            <a:r>
              <a:rPr lang="en-US" sz="4705">
                <a:solidFill>
                  <a:schemeClr val="accent1"/>
                </a:solidFill>
                <a:latin typeface="Segoe UI Semibold" panose="020B0702040204020203" pitchFamily="34" charset="0"/>
                <a:cs typeface="Segoe UI Semibold" panose="020B0702040204020203" pitchFamily="34" charset="0"/>
              </a:rPr>
              <a:t>IT</a:t>
            </a:r>
            <a:endParaRPr lang="en-US" sz="4705">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 Placeholder 2">
            <a:extLst>
              <a:ext uri="{FF2B5EF4-FFF2-40B4-BE49-F238E27FC236}">
                <a16:creationId xmlns:a16="http://schemas.microsoft.com/office/drawing/2014/main" id="{31688A84-7AA8-584E-B34D-BAE529758EF5}"/>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914777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4"/>
            <a:ext cx="11655840" cy="724044"/>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win-win</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Fast </a:t>
              </a:r>
              <a:b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Agile </a:t>
              </a:r>
              <a:b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2"/>
            <a:ext cx="5380927" cy="832764"/>
            <a:chOff x="6348798" y="4981633"/>
            <a:chExt cx="5488826" cy="849463"/>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Cost </a:t>
              </a:r>
              <a:b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3859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3859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For developers</a:t>
              </a:r>
            </a:p>
          </p:txBody>
        </p:sp>
      </p:grpSp>
      <p:sp>
        <p:nvSpPr>
          <p:cNvPr id="68" name="Text Placeholder 2">
            <a:extLst>
              <a:ext uri="{FF2B5EF4-FFF2-40B4-BE49-F238E27FC236}">
                <a16:creationId xmlns:a16="http://schemas.microsoft.com/office/drawing/2014/main" id="{C8992D35-21B4-6245-BF60-4BA9999353B3}"/>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398838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03755" y="1988971"/>
            <a:ext cx="7252206" cy="935358"/>
            <a:chOff x="3641081" y="2013171"/>
            <a:chExt cx="7252206" cy="935358"/>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69332"/>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Getting started with containers </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03116" y="1994481"/>
            <a:ext cx="2332850" cy="218727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9928437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4">
            <a:extLst>
              <a:ext uri="{FF2B5EF4-FFF2-40B4-BE49-F238E27FC236}">
                <a16:creationId xmlns:a16="http://schemas.microsoft.com/office/drawing/2014/main" id="{C332EAC7-1690-48C9-86BE-E5625702A991}"/>
              </a:ext>
            </a:extLst>
          </p:cNvPr>
          <p:cNvSpPr txBox="1">
            <a:spLocks/>
          </p:cNvSpPr>
          <p:nvPr/>
        </p:nvSpPr>
        <p:spPr>
          <a:xfrm>
            <a:off x="588263" y="880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What are </a:t>
            </a:r>
            <a:r>
              <a:rPr lang="en-US">
                <a:solidFill>
                  <a:srgbClr val="0078D4"/>
                </a:solidFill>
                <a:latin typeface="Selawik Semibold" panose="020B0702040204020203" pitchFamily="34" charset="0"/>
                <a:cs typeface="Segoe UI Light" panose="020B0502040204020203" pitchFamily="34" charset="0"/>
              </a:rPr>
              <a:t>microservices</a:t>
            </a:r>
            <a:r>
              <a:rPr lang="en-US">
                <a:solidFill>
                  <a:srgbClr val="000000"/>
                </a:solidFill>
                <a:latin typeface="Segoe UI Light" panose="020B0502040204020203" pitchFamily="34" charset="0"/>
                <a:cs typeface="Segoe UI Light" panose="020B0502040204020203" pitchFamily="34" charset="0"/>
              </a:rPr>
              <a:t>?</a:t>
            </a:r>
          </a:p>
        </p:txBody>
      </p:sp>
      <p:sp>
        <p:nvSpPr>
          <p:cNvPr id="11" name="Rectangle: Rounded Corners 10">
            <a:extLst>
              <a:ext uri="{FF2B5EF4-FFF2-40B4-BE49-F238E27FC236}">
                <a16:creationId xmlns:a16="http://schemas.microsoft.com/office/drawing/2014/main" id="{09192786-C07D-42EF-BD4B-F77E4D5FD773}"/>
              </a:ext>
            </a:extLst>
          </p:cNvPr>
          <p:cNvSpPr/>
          <p:nvPr/>
        </p:nvSpPr>
        <p:spPr bwMode="auto">
          <a:xfrm>
            <a:off x="5705796" y="2536985"/>
            <a:ext cx="1811718" cy="3753016"/>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5DCB9AA2-6E3F-4B67-A1B9-68FB39DD8633}"/>
              </a:ext>
            </a:extLst>
          </p:cNvPr>
          <p:cNvSpPr/>
          <p:nvPr/>
        </p:nvSpPr>
        <p:spPr bwMode="auto">
          <a:xfrm>
            <a:off x="7983733" y="2536984"/>
            <a:ext cx="3790672" cy="3791343"/>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5E76E841-C427-4FC8-95B2-AC8DF2F9D17D}"/>
              </a:ext>
            </a:extLst>
          </p:cNvPr>
          <p:cNvSpPr/>
          <p:nvPr/>
        </p:nvSpPr>
        <p:spPr>
          <a:xfrm>
            <a:off x="5882815" y="450684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29395C21-1E38-4219-BFED-80CD23486C23}"/>
              </a:ext>
            </a:extLst>
          </p:cNvPr>
          <p:cNvSpPr/>
          <p:nvPr/>
        </p:nvSpPr>
        <p:spPr>
          <a:xfrm>
            <a:off x="5882815" y="5093917"/>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3BEBF19A-F8E5-449A-9EAA-171AC068DEBE}"/>
              </a:ext>
            </a:extLst>
          </p:cNvPr>
          <p:cNvSpPr/>
          <p:nvPr/>
        </p:nvSpPr>
        <p:spPr>
          <a:xfrm>
            <a:off x="5882815" y="5685323"/>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C99BA99-9062-402B-BDB2-CD7C678D6248}"/>
              </a:ext>
            </a:extLst>
          </p:cNvPr>
          <p:cNvSpPr/>
          <p:nvPr/>
        </p:nvSpPr>
        <p:spPr>
          <a:xfrm>
            <a:off x="5882815" y="392410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 name="Oval 16">
            <a:extLst>
              <a:ext uri="{FF2B5EF4-FFF2-40B4-BE49-F238E27FC236}">
                <a16:creationId xmlns:a16="http://schemas.microsoft.com/office/drawing/2014/main" id="{D5D5D03D-BEFF-4022-B729-49ABA0BAB253}"/>
              </a:ext>
            </a:extLst>
          </p:cNvPr>
          <p:cNvSpPr/>
          <p:nvPr/>
        </p:nvSpPr>
        <p:spPr>
          <a:xfrm>
            <a:off x="8720907" y="3894869"/>
            <a:ext cx="2239299" cy="2239299"/>
          </a:xfrm>
          <a:prstGeom prst="ellipse">
            <a:avLst/>
          </a:prstGeom>
          <a:noFill/>
          <a:ln w="38100" cap="flat" cmpd="sng" algn="ctr">
            <a:solidFill>
              <a:srgbClr val="0078D7"/>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9C011A7D-573A-41A1-AD6D-56D79521033E}"/>
              </a:ext>
            </a:extLst>
          </p:cNvPr>
          <p:cNvSpPr/>
          <p:nvPr/>
        </p:nvSpPr>
        <p:spPr>
          <a:xfrm>
            <a:off x="10069835"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9" name="Oval 18">
            <a:extLst>
              <a:ext uri="{FF2B5EF4-FFF2-40B4-BE49-F238E27FC236}">
                <a16:creationId xmlns:a16="http://schemas.microsoft.com/office/drawing/2014/main" id="{14F8433D-F657-4504-836E-BCFD11481B09}"/>
              </a:ext>
            </a:extLst>
          </p:cNvPr>
          <p:cNvSpPr/>
          <p:nvPr/>
        </p:nvSpPr>
        <p:spPr>
          <a:xfrm>
            <a:off x="10134831"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C2E657AA-FFA5-4153-A79B-6BB6E24F0F42}"/>
              </a:ext>
            </a:extLst>
          </p:cNvPr>
          <p:cNvSpPr/>
          <p:nvPr/>
        </p:nvSpPr>
        <p:spPr>
          <a:xfrm>
            <a:off x="11083765"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1D38DDC1-E4BD-46B3-BC4B-5C4A8177CAB6}"/>
              </a:ext>
            </a:extLst>
          </p:cNvPr>
          <p:cNvSpPr/>
          <p:nvPr/>
        </p:nvSpPr>
        <p:spPr>
          <a:xfrm>
            <a:off x="11083765"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E618756D-65F7-47D4-AEEB-E55A8FF2CDCF}"/>
              </a:ext>
            </a:extLst>
          </p:cNvPr>
          <p:cNvSpPr/>
          <p:nvPr/>
        </p:nvSpPr>
        <p:spPr>
          <a:xfrm>
            <a:off x="11083765"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253F0B90-4C67-4DD0-8B92-776255E046DB}"/>
              </a:ext>
            </a:extLst>
          </p:cNvPr>
          <p:cNvSpPr/>
          <p:nvPr/>
        </p:nvSpPr>
        <p:spPr>
          <a:xfrm>
            <a:off x="10069835"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4" name="Oval 23">
            <a:extLst>
              <a:ext uri="{FF2B5EF4-FFF2-40B4-BE49-F238E27FC236}">
                <a16:creationId xmlns:a16="http://schemas.microsoft.com/office/drawing/2014/main" id="{9A273B65-A021-4F52-8593-8138F837517A}"/>
              </a:ext>
            </a:extLst>
          </p:cNvPr>
          <p:cNvSpPr/>
          <p:nvPr/>
        </p:nvSpPr>
        <p:spPr>
          <a:xfrm>
            <a:off x="10134831"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8697B97C-CCE4-41AB-B92B-B60219917E9D}"/>
              </a:ext>
            </a:extLst>
          </p:cNvPr>
          <p:cNvSpPr/>
          <p:nvPr/>
        </p:nvSpPr>
        <p:spPr>
          <a:xfrm>
            <a:off x="11083765"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43C04DE2-41BD-45F9-9507-CDAD7D587937}"/>
              </a:ext>
            </a:extLst>
          </p:cNvPr>
          <p:cNvSpPr/>
          <p:nvPr/>
        </p:nvSpPr>
        <p:spPr>
          <a:xfrm>
            <a:off x="11083765"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9F8A3B30-CC80-431A-ACC3-CCAB058A6EA5}"/>
              </a:ext>
            </a:extLst>
          </p:cNvPr>
          <p:cNvSpPr/>
          <p:nvPr/>
        </p:nvSpPr>
        <p:spPr>
          <a:xfrm>
            <a:off x="11083765"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A46996E1-4FD6-439F-A71E-A239B92A52E8}"/>
              </a:ext>
            </a:extLst>
          </p:cNvPr>
          <p:cNvSpPr/>
          <p:nvPr/>
        </p:nvSpPr>
        <p:spPr>
          <a:xfrm>
            <a:off x="8188007"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A3224795-897F-4A55-9161-50768584D8C2}"/>
              </a:ext>
            </a:extLst>
          </p:cNvPr>
          <p:cNvSpPr/>
          <p:nvPr/>
        </p:nvSpPr>
        <p:spPr>
          <a:xfrm>
            <a:off x="8253004"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65AB714A-BDB3-4FD2-8266-C23E33DD5F45}"/>
              </a:ext>
            </a:extLst>
          </p:cNvPr>
          <p:cNvSpPr/>
          <p:nvPr/>
        </p:nvSpPr>
        <p:spPr>
          <a:xfrm>
            <a:off x="9201938"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1D377283-F4EE-42A1-8E41-40C1016A44A0}"/>
              </a:ext>
            </a:extLst>
          </p:cNvPr>
          <p:cNvSpPr/>
          <p:nvPr/>
        </p:nvSpPr>
        <p:spPr>
          <a:xfrm>
            <a:off x="9201938"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50B9572D-38F0-4C9B-8AF7-CF2F930BEB0C}"/>
              </a:ext>
            </a:extLst>
          </p:cNvPr>
          <p:cNvSpPr/>
          <p:nvPr/>
        </p:nvSpPr>
        <p:spPr>
          <a:xfrm>
            <a:off x="9201938"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D6048054-AC85-49BD-81DC-6A6F1408BE62}"/>
              </a:ext>
            </a:extLst>
          </p:cNvPr>
          <p:cNvSpPr/>
          <p:nvPr/>
        </p:nvSpPr>
        <p:spPr>
          <a:xfrm>
            <a:off x="8188007"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Oval 33">
            <a:extLst>
              <a:ext uri="{FF2B5EF4-FFF2-40B4-BE49-F238E27FC236}">
                <a16:creationId xmlns:a16="http://schemas.microsoft.com/office/drawing/2014/main" id="{D8D20E8E-4414-4604-AE48-2E242A008D1B}"/>
              </a:ext>
            </a:extLst>
          </p:cNvPr>
          <p:cNvSpPr/>
          <p:nvPr/>
        </p:nvSpPr>
        <p:spPr>
          <a:xfrm>
            <a:off x="8253004"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656B3D9F-F986-4A15-91FB-B5E11946841B}"/>
              </a:ext>
            </a:extLst>
          </p:cNvPr>
          <p:cNvSpPr/>
          <p:nvPr/>
        </p:nvSpPr>
        <p:spPr>
          <a:xfrm>
            <a:off x="9201938"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3FF17336-9CC2-4D6A-8BB9-172BB0E851CE}"/>
              </a:ext>
            </a:extLst>
          </p:cNvPr>
          <p:cNvSpPr/>
          <p:nvPr/>
        </p:nvSpPr>
        <p:spPr>
          <a:xfrm>
            <a:off x="9201938"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380E7273-A4D3-41AA-A76E-D8F5C0BF7B2F}"/>
              </a:ext>
            </a:extLst>
          </p:cNvPr>
          <p:cNvSpPr/>
          <p:nvPr/>
        </p:nvSpPr>
        <p:spPr>
          <a:xfrm>
            <a:off x="9201938"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E5AE90B-A336-4BC7-BE16-B9C09388B5BE}"/>
              </a:ext>
            </a:extLst>
          </p:cNvPr>
          <p:cNvSpPr/>
          <p:nvPr/>
        </p:nvSpPr>
        <p:spPr>
          <a:xfrm>
            <a:off x="6126586" y="2026078"/>
            <a:ext cx="970138" cy="276999"/>
          </a:xfrm>
          <a:prstGeom prst="rect">
            <a:avLst/>
          </a:prstGeom>
        </p:spPr>
        <p:txBody>
          <a:bodyPr wrap="none">
            <a:spAutoFit/>
          </a:bodyPr>
          <a:lstStyle/>
          <a:p>
            <a:pPr marL="0" lvl="1" algn="ctr" defTabSz="914225">
              <a:defRPr/>
            </a:pPr>
            <a:r>
              <a:rPr lang="en-US" sz="1200" b="1">
                <a:solidFill>
                  <a:srgbClr val="000000"/>
                </a:solidFill>
                <a:cs typeface="Segoe UI" panose="020B0502040204020203" pitchFamily="34" charset="0"/>
              </a:rPr>
              <a:t>Monolithic</a:t>
            </a:r>
          </a:p>
        </p:txBody>
      </p:sp>
      <p:grpSp>
        <p:nvGrpSpPr>
          <p:cNvPr id="39" name="Group 38">
            <a:extLst>
              <a:ext uri="{FF2B5EF4-FFF2-40B4-BE49-F238E27FC236}">
                <a16:creationId xmlns:a16="http://schemas.microsoft.com/office/drawing/2014/main" id="{B0E072E1-F7B0-45BF-B31B-19832668F178}"/>
              </a:ext>
            </a:extLst>
          </p:cNvPr>
          <p:cNvGrpSpPr/>
          <p:nvPr/>
        </p:nvGrpSpPr>
        <p:grpSpPr>
          <a:xfrm>
            <a:off x="6220772" y="2859046"/>
            <a:ext cx="781767" cy="781767"/>
            <a:chOff x="3829879" y="2544417"/>
            <a:chExt cx="781878" cy="781878"/>
          </a:xfrm>
        </p:grpSpPr>
        <p:sp>
          <p:nvSpPr>
            <p:cNvPr id="40" name="Rectangle: Rounded Corners 39">
              <a:extLst>
                <a:ext uri="{FF2B5EF4-FFF2-40B4-BE49-F238E27FC236}">
                  <a16:creationId xmlns:a16="http://schemas.microsoft.com/office/drawing/2014/main" id="{29C712F8-3942-4F1F-A2B0-25EAAF1F09F6}"/>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D902296-97BD-498C-AEB1-94259842A16E}"/>
                </a:ext>
              </a:extLst>
            </p:cNvPr>
            <p:cNvGrpSpPr/>
            <p:nvPr/>
          </p:nvGrpSpPr>
          <p:grpSpPr>
            <a:xfrm>
              <a:off x="3962757" y="2717377"/>
              <a:ext cx="516122" cy="435958"/>
              <a:chOff x="3958213" y="2687192"/>
              <a:chExt cx="516122" cy="435958"/>
            </a:xfrm>
          </p:grpSpPr>
          <p:grpSp>
            <p:nvGrpSpPr>
              <p:cNvPr id="42" name="Group 41">
                <a:extLst>
                  <a:ext uri="{FF2B5EF4-FFF2-40B4-BE49-F238E27FC236}">
                    <a16:creationId xmlns:a16="http://schemas.microsoft.com/office/drawing/2014/main" id="{681CB057-5C87-4E20-8678-49228DB7745C}"/>
                  </a:ext>
                </a:extLst>
              </p:cNvPr>
              <p:cNvGrpSpPr/>
              <p:nvPr/>
            </p:nvGrpSpPr>
            <p:grpSpPr>
              <a:xfrm>
                <a:off x="4101974" y="2687192"/>
                <a:ext cx="228600" cy="228600"/>
                <a:chOff x="6614096" y="3386015"/>
                <a:chExt cx="182880" cy="182880"/>
              </a:xfrm>
            </p:grpSpPr>
            <p:sp>
              <p:nvSpPr>
                <p:cNvPr id="49" name="Oval 48">
                  <a:extLst>
                    <a:ext uri="{FF2B5EF4-FFF2-40B4-BE49-F238E27FC236}">
                      <a16:creationId xmlns:a16="http://schemas.microsoft.com/office/drawing/2014/main" id="{F7D53270-A7BC-40B8-A871-A2E0A201074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Oval 49">
                  <a:extLst>
                    <a:ext uri="{FF2B5EF4-FFF2-40B4-BE49-F238E27FC236}">
                      <a16:creationId xmlns:a16="http://schemas.microsoft.com/office/drawing/2014/main" id="{D805A24C-CE23-423D-8997-8D3C3B5A28AC}"/>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D97D3108-5C9F-4185-A168-690602655B8B}"/>
                  </a:ext>
                </a:extLst>
              </p:cNvPr>
              <p:cNvGrpSpPr/>
              <p:nvPr/>
            </p:nvGrpSpPr>
            <p:grpSpPr>
              <a:xfrm>
                <a:off x="3958213" y="2894550"/>
                <a:ext cx="228600" cy="228600"/>
                <a:chOff x="6614096" y="3386015"/>
                <a:chExt cx="182880" cy="182880"/>
              </a:xfrm>
            </p:grpSpPr>
            <p:sp>
              <p:nvSpPr>
                <p:cNvPr id="47" name="Oval 46">
                  <a:extLst>
                    <a:ext uri="{FF2B5EF4-FFF2-40B4-BE49-F238E27FC236}">
                      <a16:creationId xmlns:a16="http://schemas.microsoft.com/office/drawing/2014/main" id="{5E3F222F-46D0-4CB6-848B-7F24C79C440C}"/>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Oval 47">
                  <a:extLst>
                    <a:ext uri="{FF2B5EF4-FFF2-40B4-BE49-F238E27FC236}">
                      <a16:creationId xmlns:a16="http://schemas.microsoft.com/office/drawing/2014/main" id="{D1EB9ACC-3E39-4F68-BEAE-2872E390BF9A}"/>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5D336840-DC88-4A5F-B589-12F800C57DE7}"/>
                  </a:ext>
                </a:extLst>
              </p:cNvPr>
              <p:cNvGrpSpPr/>
              <p:nvPr/>
            </p:nvGrpSpPr>
            <p:grpSpPr>
              <a:xfrm>
                <a:off x="4245735" y="2894550"/>
                <a:ext cx="228600" cy="228600"/>
                <a:chOff x="6614096" y="3386015"/>
                <a:chExt cx="182880" cy="182880"/>
              </a:xfrm>
            </p:grpSpPr>
            <p:sp>
              <p:nvSpPr>
                <p:cNvPr id="45" name="Oval 44">
                  <a:extLst>
                    <a:ext uri="{FF2B5EF4-FFF2-40B4-BE49-F238E27FC236}">
                      <a16:creationId xmlns:a16="http://schemas.microsoft.com/office/drawing/2014/main" id="{AC11F06D-382F-46CA-84A1-680CE652891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Oval 45">
                  <a:extLst>
                    <a:ext uri="{FF2B5EF4-FFF2-40B4-BE49-F238E27FC236}">
                      <a16:creationId xmlns:a16="http://schemas.microsoft.com/office/drawing/2014/main" id="{2798560F-DBC6-402A-A109-6B5C38A996C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1" name="Rectangle 50">
            <a:extLst>
              <a:ext uri="{FF2B5EF4-FFF2-40B4-BE49-F238E27FC236}">
                <a16:creationId xmlns:a16="http://schemas.microsoft.com/office/drawing/2014/main" id="{9ED45169-C040-4D00-9DE1-9C451661324A}"/>
              </a:ext>
            </a:extLst>
          </p:cNvPr>
          <p:cNvSpPr/>
          <p:nvPr/>
        </p:nvSpPr>
        <p:spPr>
          <a:xfrm>
            <a:off x="6405509" y="258496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rgbClr val="000000"/>
                </a:solidFill>
                <a:effectLst/>
                <a:uLnTx/>
                <a:uFillTx/>
              </a:rPr>
              <a:t>App</a:t>
            </a:r>
          </a:p>
        </p:txBody>
      </p:sp>
      <p:sp>
        <p:nvSpPr>
          <p:cNvPr id="52" name="Rectangle: Rounded Corners 51">
            <a:extLst>
              <a:ext uri="{FF2B5EF4-FFF2-40B4-BE49-F238E27FC236}">
                <a16:creationId xmlns:a16="http://schemas.microsoft.com/office/drawing/2014/main" id="{5C03DCD8-0924-4353-B6CE-366B75A6A218}"/>
              </a:ext>
            </a:extLst>
          </p:cNvPr>
          <p:cNvSpPr/>
          <p:nvPr/>
        </p:nvSpPr>
        <p:spPr>
          <a:xfrm>
            <a:off x="8790272"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5D791234-0EF4-4636-A316-0436FF59A291}"/>
              </a:ext>
            </a:extLst>
          </p:cNvPr>
          <p:cNvGrpSpPr/>
          <p:nvPr/>
        </p:nvGrpSpPr>
        <p:grpSpPr>
          <a:xfrm>
            <a:off x="9066872" y="3029887"/>
            <a:ext cx="228568" cy="228568"/>
            <a:chOff x="6614096" y="3386015"/>
            <a:chExt cx="182880" cy="182880"/>
          </a:xfrm>
        </p:grpSpPr>
        <p:sp>
          <p:nvSpPr>
            <p:cNvPr id="54" name="Oval 53">
              <a:extLst>
                <a:ext uri="{FF2B5EF4-FFF2-40B4-BE49-F238E27FC236}">
                  <a16:creationId xmlns:a16="http://schemas.microsoft.com/office/drawing/2014/main" id="{B1906C93-1E3B-448C-85F0-5D8B35DC221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Oval 54">
              <a:extLst>
                <a:ext uri="{FF2B5EF4-FFF2-40B4-BE49-F238E27FC236}">
                  <a16:creationId xmlns:a16="http://schemas.microsoft.com/office/drawing/2014/main" id="{2EA95058-2318-4D27-9E68-EA9890DD1CCD}"/>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2548BF13-1B07-4AB2-8508-F4BCF80840BB}"/>
              </a:ext>
            </a:extLst>
          </p:cNvPr>
          <p:cNvGrpSpPr/>
          <p:nvPr/>
        </p:nvGrpSpPr>
        <p:grpSpPr>
          <a:xfrm>
            <a:off x="8923131" y="3237216"/>
            <a:ext cx="228568" cy="228568"/>
            <a:chOff x="6614096" y="3386015"/>
            <a:chExt cx="182880" cy="182880"/>
          </a:xfrm>
        </p:grpSpPr>
        <p:sp>
          <p:nvSpPr>
            <p:cNvPr id="57" name="Oval 56">
              <a:extLst>
                <a:ext uri="{FF2B5EF4-FFF2-40B4-BE49-F238E27FC236}">
                  <a16:creationId xmlns:a16="http://schemas.microsoft.com/office/drawing/2014/main" id="{F9B0D253-20DD-4CFC-A238-4539FA647C3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Oval 57">
              <a:extLst>
                <a:ext uri="{FF2B5EF4-FFF2-40B4-BE49-F238E27FC236}">
                  <a16:creationId xmlns:a16="http://schemas.microsoft.com/office/drawing/2014/main" id="{C6DE690E-8547-49B1-A6E0-01F5E5DD6B37}"/>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F1EE4D26-CD55-4D33-8D4E-6EC7A9E41312}"/>
              </a:ext>
            </a:extLst>
          </p:cNvPr>
          <p:cNvGrpSpPr/>
          <p:nvPr/>
        </p:nvGrpSpPr>
        <p:grpSpPr>
          <a:xfrm>
            <a:off x="9210612" y="3237216"/>
            <a:ext cx="228568" cy="228568"/>
            <a:chOff x="6614096" y="3386015"/>
            <a:chExt cx="182880" cy="182880"/>
          </a:xfrm>
        </p:grpSpPr>
        <p:sp>
          <p:nvSpPr>
            <p:cNvPr id="60" name="Oval 59">
              <a:extLst>
                <a:ext uri="{FF2B5EF4-FFF2-40B4-BE49-F238E27FC236}">
                  <a16:creationId xmlns:a16="http://schemas.microsoft.com/office/drawing/2014/main" id="{B867ED5F-E253-4535-8599-DB6ADE6C43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Oval 60">
              <a:extLst>
                <a:ext uri="{FF2B5EF4-FFF2-40B4-BE49-F238E27FC236}">
                  <a16:creationId xmlns:a16="http://schemas.microsoft.com/office/drawing/2014/main" id="{596E55AD-D121-4705-BF11-DC9A7C52450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B815DD8B-BF91-4AB5-8504-FD3AFA23148E}"/>
              </a:ext>
            </a:extLst>
          </p:cNvPr>
          <p:cNvSpPr/>
          <p:nvPr/>
        </p:nvSpPr>
        <p:spPr>
          <a:xfrm>
            <a:off x="10095426"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5C40D55-1AD2-48F5-9867-614FC95D0B25}"/>
              </a:ext>
            </a:extLst>
          </p:cNvPr>
          <p:cNvGrpSpPr/>
          <p:nvPr/>
        </p:nvGrpSpPr>
        <p:grpSpPr>
          <a:xfrm>
            <a:off x="10372026" y="3029887"/>
            <a:ext cx="228568" cy="228568"/>
            <a:chOff x="6614096" y="3386015"/>
            <a:chExt cx="182880" cy="182880"/>
          </a:xfrm>
        </p:grpSpPr>
        <p:sp>
          <p:nvSpPr>
            <p:cNvPr id="64" name="Oval 63">
              <a:extLst>
                <a:ext uri="{FF2B5EF4-FFF2-40B4-BE49-F238E27FC236}">
                  <a16:creationId xmlns:a16="http://schemas.microsoft.com/office/drawing/2014/main" id="{A7E6E800-9106-49F2-8476-8F0A0BD0074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64">
              <a:extLst>
                <a:ext uri="{FF2B5EF4-FFF2-40B4-BE49-F238E27FC236}">
                  <a16:creationId xmlns:a16="http://schemas.microsoft.com/office/drawing/2014/main" id="{D337BC70-4F39-44ED-BAFB-D227E791745D}"/>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BE5AB1B1-EFDB-425A-A358-A09279975371}"/>
              </a:ext>
            </a:extLst>
          </p:cNvPr>
          <p:cNvGrpSpPr/>
          <p:nvPr/>
        </p:nvGrpSpPr>
        <p:grpSpPr>
          <a:xfrm>
            <a:off x="10228285" y="3237216"/>
            <a:ext cx="228568" cy="228568"/>
            <a:chOff x="6614096" y="3386015"/>
            <a:chExt cx="182880" cy="182880"/>
          </a:xfrm>
        </p:grpSpPr>
        <p:sp>
          <p:nvSpPr>
            <p:cNvPr id="67" name="Oval 66">
              <a:extLst>
                <a:ext uri="{FF2B5EF4-FFF2-40B4-BE49-F238E27FC236}">
                  <a16:creationId xmlns:a16="http://schemas.microsoft.com/office/drawing/2014/main" id="{1802646D-7FB7-4D6B-BE91-8223D9CB53D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67">
              <a:extLst>
                <a:ext uri="{FF2B5EF4-FFF2-40B4-BE49-F238E27FC236}">
                  <a16:creationId xmlns:a16="http://schemas.microsoft.com/office/drawing/2014/main" id="{BA45BCEE-871B-4A5A-8050-F903FEC072FD}"/>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FE4E88CE-B7C2-4CEE-AE25-6DF48E99A817}"/>
              </a:ext>
            </a:extLst>
          </p:cNvPr>
          <p:cNvGrpSpPr/>
          <p:nvPr/>
        </p:nvGrpSpPr>
        <p:grpSpPr>
          <a:xfrm>
            <a:off x="10515766" y="3237216"/>
            <a:ext cx="228568" cy="228568"/>
            <a:chOff x="6614096" y="3386015"/>
            <a:chExt cx="182880" cy="182880"/>
          </a:xfrm>
        </p:grpSpPr>
        <p:sp>
          <p:nvSpPr>
            <p:cNvPr id="70" name="Oval 69">
              <a:extLst>
                <a:ext uri="{FF2B5EF4-FFF2-40B4-BE49-F238E27FC236}">
                  <a16:creationId xmlns:a16="http://schemas.microsoft.com/office/drawing/2014/main" id="{13F13C69-E587-4094-8EDD-2607785B059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4705285B-765C-4F52-A609-6655FAAEA748}"/>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64D894B5-E0FB-4849-A1A5-DD8D77E2E256}"/>
              </a:ext>
            </a:extLst>
          </p:cNvPr>
          <p:cNvSpPr/>
          <p:nvPr/>
        </p:nvSpPr>
        <p:spPr>
          <a:xfrm>
            <a:off x="8975008"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ysClr val="windowText" lastClr="000000"/>
                </a:solidFill>
                <a:effectLst/>
                <a:uLnTx/>
                <a:uFillTx/>
              </a:rPr>
              <a:t>App</a:t>
            </a:r>
          </a:p>
        </p:txBody>
      </p:sp>
      <p:sp>
        <p:nvSpPr>
          <p:cNvPr id="73" name="Rectangle 72">
            <a:extLst>
              <a:ext uri="{FF2B5EF4-FFF2-40B4-BE49-F238E27FC236}">
                <a16:creationId xmlns:a16="http://schemas.microsoft.com/office/drawing/2014/main" id="{A4DD5F5C-8242-45B6-881E-9557A17FE228}"/>
              </a:ext>
            </a:extLst>
          </p:cNvPr>
          <p:cNvSpPr/>
          <p:nvPr/>
        </p:nvSpPr>
        <p:spPr>
          <a:xfrm>
            <a:off x="10280162"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ysClr val="windowText" lastClr="000000"/>
                </a:solidFill>
                <a:effectLst/>
                <a:uLnTx/>
                <a:uFillTx/>
              </a:rPr>
              <a:t>App</a:t>
            </a:r>
          </a:p>
        </p:txBody>
      </p:sp>
      <p:sp>
        <p:nvSpPr>
          <p:cNvPr id="74" name="Rectangle 73">
            <a:extLst>
              <a:ext uri="{FF2B5EF4-FFF2-40B4-BE49-F238E27FC236}">
                <a16:creationId xmlns:a16="http://schemas.microsoft.com/office/drawing/2014/main" id="{AA7F227B-F109-429A-B23D-310D7B44955E}"/>
              </a:ext>
            </a:extLst>
          </p:cNvPr>
          <p:cNvSpPr/>
          <p:nvPr/>
        </p:nvSpPr>
        <p:spPr>
          <a:xfrm>
            <a:off x="9292627" y="2026078"/>
            <a:ext cx="1172886" cy="276999"/>
          </a:xfrm>
          <a:prstGeom prst="rect">
            <a:avLst/>
          </a:prstGeom>
        </p:spPr>
        <p:txBody>
          <a:bodyPr wrap="none">
            <a:spAutoFit/>
          </a:bodyPr>
          <a:lstStyle/>
          <a:p>
            <a:pPr marL="0" lvl="1" algn="ctr" defTabSz="914225">
              <a:defRPr/>
            </a:pPr>
            <a:r>
              <a:rPr lang="en-US" sz="1200" b="1">
                <a:solidFill>
                  <a:srgbClr val="000000"/>
                </a:solidFill>
                <a:cs typeface="Segoe UI" panose="020B0502040204020203" pitchFamily="34" charset="0"/>
              </a:rPr>
              <a:t>Microservices</a:t>
            </a:r>
          </a:p>
        </p:txBody>
      </p:sp>
      <p:sp>
        <p:nvSpPr>
          <p:cNvPr id="75" name="Rectangle 74">
            <a:extLst>
              <a:ext uri="{FF2B5EF4-FFF2-40B4-BE49-F238E27FC236}">
                <a16:creationId xmlns:a16="http://schemas.microsoft.com/office/drawing/2014/main" id="{FC6C029D-3426-4DFB-99BC-B350EA5B6FD4}"/>
              </a:ext>
            </a:extLst>
          </p:cNvPr>
          <p:cNvSpPr/>
          <p:nvPr/>
        </p:nvSpPr>
        <p:spPr>
          <a:xfrm>
            <a:off x="5752157" y="2225104"/>
            <a:ext cx="1718997" cy="276999"/>
          </a:xfrm>
          <a:prstGeom prst="rect">
            <a:avLst/>
          </a:prstGeom>
        </p:spPr>
        <p:txBody>
          <a:bodyPr wrap="none">
            <a:spAutoFit/>
          </a:bodyPr>
          <a:lstStyle/>
          <a:p>
            <a:pPr marL="0" lvl="1" algn="ctr" defTabSz="914225">
              <a:defRPr/>
            </a:pPr>
            <a:r>
              <a:rPr lang="en-US" sz="1200">
                <a:solidFill>
                  <a:srgbClr val="000000"/>
                </a:solidFill>
                <a:cs typeface="Segoe UI" panose="020B0502040204020203" pitchFamily="34" charset="0"/>
              </a:rPr>
              <a:t>Large, all-inclusive app</a:t>
            </a:r>
          </a:p>
        </p:txBody>
      </p:sp>
      <p:sp>
        <p:nvSpPr>
          <p:cNvPr id="76" name="Rectangle 75">
            <a:extLst>
              <a:ext uri="{FF2B5EF4-FFF2-40B4-BE49-F238E27FC236}">
                <a16:creationId xmlns:a16="http://schemas.microsoft.com/office/drawing/2014/main" id="{607504D1-850A-49C8-B0C0-D04E9D5948EA}"/>
              </a:ext>
            </a:extLst>
          </p:cNvPr>
          <p:cNvSpPr/>
          <p:nvPr/>
        </p:nvSpPr>
        <p:spPr>
          <a:xfrm>
            <a:off x="8847504" y="2225104"/>
            <a:ext cx="2063130" cy="276999"/>
          </a:xfrm>
          <a:prstGeom prst="rect">
            <a:avLst/>
          </a:prstGeom>
        </p:spPr>
        <p:txBody>
          <a:bodyPr wrap="none">
            <a:spAutoFit/>
          </a:bodyPr>
          <a:lstStyle/>
          <a:p>
            <a:pPr marL="0" lvl="1" algn="ctr" defTabSz="914225">
              <a:defRPr/>
            </a:pPr>
            <a:r>
              <a:rPr lang="en-US" sz="1200">
                <a:solidFill>
                  <a:srgbClr val="000000"/>
                </a:solidFill>
                <a:cs typeface="Segoe UI" panose="020B0502040204020203" pitchFamily="34" charset="0"/>
              </a:rPr>
              <a:t>Small, independent services</a:t>
            </a:r>
          </a:p>
        </p:txBody>
      </p:sp>
      <p:sp>
        <p:nvSpPr>
          <p:cNvPr id="77" name="Oval 76">
            <a:extLst>
              <a:ext uri="{FF2B5EF4-FFF2-40B4-BE49-F238E27FC236}">
                <a16:creationId xmlns:a16="http://schemas.microsoft.com/office/drawing/2014/main" id="{52D53C76-331A-4CB1-A840-C81E84D41ACC}"/>
              </a:ext>
            </a:extLst>
          </p:cNvPr>
          <p:cNvSpPr/>
          <p:nvPr/>
        </p:nvSpPr>
        <p:spPr>
          <a:xfrm>
            <a:off x="5947812" y="419275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30A183A8-DB80-439A-B154-BF48B0CEEBAD}"/>
              </a:ext>
            </a:extLst>
          </p:cNvPr>
          <p:cNvSpPr/>
          <p:nvPr/>
        </p:nvSpPr>
        <p:spPr>
          <a:xfrm>
            <a:off x="6896746" y="416005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9" name="Rectangle: Rounded Corners 78">
            <a:extLst>
              <a:ext uri="{FF2B5EF4-FFF2-40B4-BE49-F238E27FC236}">
                <a16:creationId xmlns:a16="http://schemas.microsoft.com/office/drawing/2014/main" id="{0C59FF47-1C12-4036-A029-92B591ED3B27}"/>
              </a:ext>
            </a:extLst>
          </p:cNvPr>
          <p:cNvSpPr/>
          <p:nvPr/>
        </p:nvSpPr>
        <p:spPr>
          <a:xfrm>
            <a:off x="6896746" y="428813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9090ED17-D532-4923-B5C8-683C8B43A556}"/>
              </a:ext>
            </a:extLst>
          </p:cNvPr>
          <p:cNvSpPr/>
          <p:nvPr/>
        </p:nvSpPr>
        <p:spPr>
          <a:xfrm>
            <a:off x="6896746" y="42240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3A9468DE-8EBE-4022-BAE9-CCCEA50DAD86}"/>
              </a:ext>
            </a:extLst>
          </p:cNvPr>
          <p:cNvSpPr/>
          <p:nvPr/>
        </p:nvSpPr>
        <p:spPr>
          <a:xfrm>
            <a:off x="5947812" y="4775493"/>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2" name="Rectangle: Rounded Corners 81">
            <a:extLst>
              <a:ext uri="{FF2B5EF4-FFF2-40B4-BE49-F238E27FC236}">
                <a16:creationId xmlns:a16="http://schemas.microsoft.com/office/drawing/2014/main" id="{E4DCC50E-1DA0-494C-A9D3-C7DC177EC3E7}"/>
              </a:ext>
            </a:extLst>
          </p:cNvPr>
          <p:cNvSpPr/>
          <p:nvPr/>
        </p:nvSpPr>
        <p:spPr>
          <a:xfrm>
            <a:off x="6896746" y="474279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070DB3F-83BC-41EE-8BC3-88B4D05F0AC0}"/>
              </a:ext>
            </a:extLst>
          </p:cNvPr>
          <p:cNvSpPr/>
          <p:nvPr/>
        </p:nvSpPr>
        <p:spPr>
          <a:xfrm>
            <a:off x="6896746" y="48708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AED16A0-C064-4C85-B7E6-BC1AE2FD049F}"/>
              </a:ext>
            </a:extLst>
          </p:cNvPr>
          <p:cNvSpPr/>
          <p:nvPr/>
        </p:nvSpPr>
        <p:spPr>
          <a:xfrm>
            <a:off x="6896746" y="480683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5" name="Oval 84">
            <a:extLst>
              <a:ext uri="{FF2B5EF4-FFF2-40B4-BE49-F238E27FC236}">
                <a16:creationId xmlns:a16="http://schemas.microsoft.com/office/drawing/2014/main" id="{D1CFFBFD-DAF5-4990-9CBF-08B2A7D2DE93}"/>
              </a:ext>
            </a:extLst>
          </p:cNvPr>
          <p:cNvSpPr/>
          <p:nvPr/>
        </p:nvSpPr>
        <p:spPr>
          <a:xfrm>
            <a:off x="5947812" y="5362566"/>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DE59ED6C-AD9F-4D11-948E-C2E8C49A5B2B}"/>
              </a:ext>
            </a:extLst>
          </p:cNvPr>
          <p:cNvSpPr/>
          <p:nvPr/>
        </p:nvSpPr>
        <p:spPr>
          <a:xfrm>
            <a:off x="6896746" y="532986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6F1810C-652E-4439-9392-F752AA84AD51}"/>
              </a:ext>
            </a:extLst>
          </p:cNvPr>
          <p:cNvSpPr/>
          <p:nvPr/>
        </p:nvSpPr>
        <p:spPr>
          <a:xfrm>
            <a:off x="6896746" y="545795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2458F72A-DE3D-41E1-AE72-66F6943D764C}"/>
              </a:ext>
            </a:extLst>
          </p:cNvPr>
          <p:cNvSpPr/>
          <p:nvPr/>
        </p:nvSpPr>
        <p:spPr>
          <a:xfrm>
            <a:off x="6896746" y="539390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9" name="Oval 88">
            <a:extLst>
              <a:ext uri="{FF2B5EF4-FFF2-40B4-BE49-F238E27FC236}">
                <a16:creationId xmlns:a16="http://schemas.microsoft.com/office/drawing/2014/main" id="{C6E83828-CA6D-4B53-B862-224A23FBA1A9}"/>
              </a:ext>
            </a:extLst>
          </p:cNvPr>
          <p:cNvSpPr/>
          <p:nvPr/>
        </p:nvSpPr>
        <p:spPr>
          <a:xfrm>
            <a:off x="5947812" y="595397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9D0AB9D2-D667-4429-87CE-B7166BACCE98}"/>
              </a:ext>
            </a:extLst>
          </p:cNvPr>
          <p:cNvSpPr/>
          <p:nvPr/>
        </p:nvSpPr>
        <p:spPr>
          <a:xfrm>
            <a:off x="6896746" y="592127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2033F748-1FEF-4812-8E9A-18DE50F7BE2F}"/>
              </a:ext>
            </a:extLst>
          </p:cNvPr>
          <p:cNvSpPr/>
          <p:nvPr/>
        </p:nvSpPr>
        <p:spPr>
          <a:xfrm>
            <a:off x="6896746" y="60493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625C54C9-D11E-4D64-ADEE-62E7801AAB9C}"/>
              </a:ext>
            </a:extLst>
          </p:cNvPr>
          <p:cNvSpPr/>
          <p:nvPr/>
        </p:nvSpPr>
        <p:spPr>
          <a:xfrm>
            <a:off x="6896746" y="59853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D62B6A10-F0D9-4ECF-BB2B-29CB0F8E8688}"/>
              </a:ext>
            </a:extLst>
          </p:cNvPr>
          <p:cNvSpPr/>
          <p:nvPr/>
        </p:nvSpPr>
        <p:spPr>
          <a:xfrm>
            <a:off x="9120976" y="380864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6AC13540-2503-499B-9C27-0057A875A332}"/>
              </a:ext>
            </a:extLst>
          </p:cNvPr>
          <p:cNvSpPr/>
          <p:nvPr/>
        </p:nvSpPr>
        <p:spPr>
          <a:xfrm>
            <a:off x="9185973" y="4077295"/>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5" name="Rectangle: Rounded Corners 94">
            <a:extLst>
              <a:ext uri="{FF2B5EF4-FFF2-40B4-BE49-F238E27FC236}">
                <a16:creationId xmlns:a16="http://schemas.microsoft.com/office/drawing/2014/main" id="{652B45D0-F67C-4755-8282-2BC3AB1BF28F}"/>
              </a:ext>
            </a:extLst>
          </p:cNvPr>
          <p:cNvSpPr/>
          <p:nvPr/>
        </p:nvSpPr>
        <p:spPr>
          <a:xfrm>
            <a:off x="10134907" y="40445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6" name="Rectangle: Rounded Corners 95">
            <a:extLst>
              <a:ext uri="{FF2B5EF4-FFF2-40B4-BE49-F238E27FC236}">
                <a16:creationId xmlns:a16="http://schemas.microsoft.com/office/drawing/2014/main" id="{2ECA3169-A9AF-4748-B2B1-7C2B2AE9DDB3}"/>
              </a:ext>
            </a:extLst>
          </p:cNvPr>
          <p:cNvSpPr/>
          <p:nvPr/>
        </p:nvSpPr>
        <p:spPr>
          <a:xfrm>
            <a:off x="10134907" y="4172680"/>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7" name="Rectangle: Rounded Corners 96">
            <a:extLst>
              <a:ext uri="{FF2B5EF4-FFF2-40B4-BE49-F238E27FC236}">
                <a16:creationId xmlns:a16="http://schemas.microsoft.com/office/drawing/2014/main" id="{8DA5391E-F397-4D80-98BD-1612F34EEF6D}"/>
              </a:ext>
            </a:extLst>
          </p:cNvPr>
          <p:cNvSpPr/>
          <p:nvPr/>
        </p:nvSpPr>
        <p:spPr>
          <a:xfrm>
            <a:off x="10134907" y="410863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A5F52CD1-29BD-4203-89E9-C8D533D0D744}"/>
              </a:ext>
            </a:extLst>
          </p:cNvPr>
          <p:cNvGrpSpPr/>
          <p:nvPr/>
        </p:nvGrpSpPr>
        <p:grpSpPr>
          <a:xfrm>
            <a:off x="9395649" y="3896790"/>
            <a:ext cx="137141" cy="137141"/>
            <a:chOff x="6614096" y="3386015"/>
            <a:chExt cx="182880" cy="182880"/>
          </a:xfrm>
        </p:grpSpPr>
        <p:sp>
          <p:nvSpPr>
            <p:cNvPr id="99" name="Oval 98">
              <a:extLst>
                <a:ext uri="{FF2B5EF4-FFF2-40B4-BE49-F238E27FC236}">
                  <a16:creationId xmlns:a16="http://schemas.microsoft.com/office/drawing/2014/main" id="{56D42641-970C-40D9-976A-AF19F364A22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99">
              <a:extLst>
                <a:ext uri="{FF2B5EF4-FFF2-40B4-BE49-F238E27FC236}">
                  <a16:creationId xmlns:a16="http://schemas.microsoft.com/office/drawing/2014/main" id="{D79033D1-92EC-47CF-9A2D-163746814845}"/>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AFF499C-85D5-4589-930E-73B4046CE1AC}"/>
              </a:ext>
            </a:extLst>
          </p:cNvPr>
          <p:cNvGrpSpPr/>
          <p:nvPr/>
        </p:nvGrpSpPr>
        <p:grpSpPr>
          <a:xfrm>
            <a:off x="9566088" y="4058778"/>
            <a:ext cx="137141" cy="137141"/>
            <a:chOff x="6614096" y="3386015"/>
            <a:chExt cx="182880" cy="182880"/>
          </a:xfrm>
        </p:grpSpPr>
        <p:sp>
          <p:nvSpPr>
            <p:cNvPr id="102" name="Oval 101">
              <a:extLst>
                <a:ext uri="{FF2B5EF4-FFF2-40B4-BE49-F238E27FC236}">
                  <a16:creationId xmlns:a16="http://schemas.microsoft.com/office/drawing/2014/main" id="{E90B7B6C-3BB9-4A2A-ADC3-A31D1AD154D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A6F7F343-911C-4594-98A8-E2B2E675F7C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F5182E17-7442-4A28-892D-381C2C8CBB16}"/>
              </a:ext>
            </a:extLst>
          </p:cNvPr>
          <p:cNvGrpSpPr/>
          <p:nvPr/>
        </p:nvGrpSpPr>
        <p:grpSpPr>
          <a:xfrm>
            <a:off x="9906969" y="4058778"/>
            <a:ext cx="137141" cy="137141"/>
            <a:chOff x="6614096" y="3386015"/>
            <a:chExt cx="182880" cy="182880"/>
          </a:xfrm>
        </p:grpSpPr>
        <p:sp>
          <p:nvSpPr>
            <p:cNvPr id="105" name="Oval 104">
              <a:extLst>
                <a:ext uri="{FF2B5EF4-FFF2-40B4-BE49-F238E27FC236}">
                  <a16:creationId xmlns:a16="http://schemas.microsoft.com/office/drawing/2014/main" id="{86B909CE-A62C-485B-B460-5CBBA5DFED8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F4246D03-9B99-407C-9FE8-F6B164EA4A74}"/>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4AD7759F-333C-4708-9DBD-F7B859BD0630}"/>
              </a:ext>
            </a:extLst>
          </p:cNvPr>
          <p:cNvGrpSpPr/>
          <p:nvPr/>
        </p:nvGrpSpPr>
        <p:grpSpPr>
          <a:xfrm>
            <a:off x="9736529" y="3896790"/>
            <a:ext cx="137141" cy="137141"/>
            <a:chOff x="6614096" y="3386015"/>
            <a:chExt cx="182880" cy="182880"/>
          </a:xfrm>
        </p:grpSpPr>
        <p:sp>
          <p:nvSpPr>
            <p:cNvPr id="108" name="Oval 107">
              <a:extLst>
                <a:ext uri="{FF2B5EF4-FFF2-40B4-BE49-F238E27FC236}">
                  <a16:creationId xmlns:a16="http://schemas.microsoft.com/office/drawing/2014/main" id="{EDF3B0BB-6081-44A1-A683-7CA0283978C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Oval 108">
              <a:extLst>
                <a:ext uri="{FF2B5EF4-FFF2-40B4-BE49-F238E27FC236}">
                  <a16:creationId xmlns:a16="http://schemas.microsoft.com/office/drawing/2014/main" id="{4FF263B0-DEC0-4724-950D-07BB78C916A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0" name="Rectangle: Rounded Corners 109">
            <a:extLst>
              <a:ext uri="{FF2B5EF4-FFF2-40B4-BE49-F238E27FC236}">
                <a16:creationId xmlns:a16="http://schemas.microsoft.com/office/drawing/2014/main" id="{5378079E-5761-4A92-93F4-4EC50BC5844E}"/>
              </a:ext>
            </a:extLst>
          </p:cNvPr>
          <p:cNvSpPr/>
          <p:nvPr/>
        </p:nvSpPr>
        <p:spPr>
          <a:xfrm>
            <a:off x="9120976" y="575591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1" name="Oval 110">
            <a:extLst>
              <a:ext uri="{FF2B5EF4-FFF2-40B4-BE49-F238E27FC236}">
                <a16:creationId xmlns:a16="http://schemas.microsoft.com/office/drawing/2014/main" id="{3EA9149E-345D-412D-BB79-25F66F152870}"/>
              </a:ext>
            </a:extLst>
          </p:cNvPr>
          <p:cNvSpPr/>
          <p:nvPr/>
        </p:nvSpPr>
        <p:spPr>
          <a:xfrm>
            <a:off x="9185973" y="602456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2" name="Rectangle: Rounded Corners 111">
            <a:extLst>
              <a:ext uri="{FF2B5EF4-FFF2-40B4-BE49-F238E27FC236}">
                <a16:creationId xmlns:a16="http://schemas.microsoft.com/office/drawing/2014/main" id="{D91ACF2B-E4F0-4195-8DBE-2765366D7EF9}"/>
              </a:ext>
            </a:extLst>
          </p:cNvPr>
          <p:cNvSpPr/>
          <p:nvPr/>
        </p:nvSpPr>
        <p:spPr>
          <a:xfrm>
            <a:off x="10134907" y="599186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C5C1C468-A189-4E65-9ECA-6B83DF9C0577}"/>
              </a:ext>
            </a:extLst>
          </p:cNvPr>
          <p:cNvSpPr/>
          <p:nvPr/>
        </p:nvSpPr>
        <p:spPr>
          <a:xfrm>
            <a:off x="10134907" y="611994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7DDCBC86-0462-42E2-B730-B5BEDE1388C1}"/>
              </a:ext>
            </a:extLst>
          </p:cNvPr>
          <p:cNvSpPr/>
          <p:nvPr/>
        </p:nvSpPr>
        <p:spPr>
          <a:xfrm>
            <a:off x="10134907" y="605590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AA3CE2F7-7177-4C17-9D92-09F3BF22F9E8}"/>
              </a:ext>
            </a:extLst>
          </p:cNvPr>
          <p:cNvGrpSpPr/>
          <p:nvPr/>
        </p:nvGrpSpPr>
        <p:grpSpPr>
          <a:xfrm>
            <a:off x="10545165" y="5352751"/>
            <a:ext cx="137141" cy="137141"/>
            <a:chOff x="6614096" y="3386015"/>
            <a:chExt cx="182880" cy="182880"/>
          </a:xfrm>
        </p:grpSpPr>
        <p:sp>
          <p:nvSpPr>
            <p:cNvPr id="116" name="Oval 115">
              <a:extLst>
                <a:ext uri="{FF2B5EF4-FFF2-40B4-BE49-F238E27FC236}">
                  <a16:creationId xmlns:a16="http://schemas.microsoft.com/office/drawing/2014/main" id="{4B9ED101-1BB3-489C-8366-E0B5D00EE633}"/>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57253C0-2F87-4F74-8394-B49CB3EB24A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1C5DD4E2-C66D-40CF-8731-9ECC1AD81D09}"/>
              </a:ext>
            </a:extLst>
          </p:cNvPr>
          <p:cNvGrpSpPr/>
          <p:nvPr/>
        </p:nvGrpSpPr>
        <p:grpSpPr>
          <a:xfrm>
            <a:off x="10639441" y="5204306"/>
            <a:ext cx="137141" cy="137141"/>
            <a:chOff x="6614096" y="3386015"/>
            <a:chExt cx="182880" cy="182880"/>
          </a:xfrm>
        </p:grpSpPr>
        <p:sp>
          <p:nvSpPr>
            <p:cNvPr id="119" name="Oval 118">
              <a:extLst>
                <a:ext uri="{FF2B5EF4-FFF2-40B4-BE49-F238E27FC236}">
                  <a16:creationId xmlns:a16="http://schemas.microsoft.com/office/drawing/2014/main" id="{1772861C-6D19-47E1-B08A-FA881A6CA33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8967AC3C-C143-49F8-91DC-82EF13935C0D}"/>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F0D1F84D-4A02-434A-8C81-C7F59A0FF07C}"/>
              </a:ext>
            </a:extLst>
          </p:cNvPr>
          <p:cNvGrpSpPr/>
          <p:nvPr/>
        </p:nvGrpSpPr>
        <p:grpSpPr>
          <a:xfrm>
            <a:off x="10733717" y="5352751"/>
            <a:ext cx="137141" cy="137141"/>
            <a:chOff x="6614096" y="3386015"/>
            <a:chExt cx="182880" cy="182880"/>
          </a:xfrm>
        </p:grpSpPr>
        <p:sp>
          <p:nvSpPr>
            <p:cNvPr id="122" name="Oval 121">
              <a:extLst>
                <a:ext uri="{FF2B5EF4-FFF2-40B4-BE49-F238E27FC236}">
                  <a16:creationId xmlns:a16="http://schemas.microsoft.com/office/drawing/2014/main" id="{3F9253A2-24BB-446D-B862-A92AA3C740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3B2173EC-FB7E-498D-A643-53412144E561}"/>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4B408DD8-8ACD-4FD2-97F0-7929ABBBA636}"/>
              </a:ext>
            </a:extLst>
          </p:cNvPr>
          <p:cNvGrpSpPr/>
          <p:nvPr/>
        </p:nvGrpSpPr>
        <p:grpSpPr>
          <a:xfrm>
            <a:off x="10435735" y="4631037"/>
            <a:ext cx="137141" cy="137141"/>
            <a:chOff x="6614096" y="3386015"/>
            <a:chExt cx="182880" cy="182880"/>
          </a:xfrm>
        </p:grpSpPr>
        <p:sp>
          <p:nvSpPr>
            <p:cNvPr id="125" name="Oval 124">
              <a:extLst>
                <a:ext uri="{FF2B5EF4-FFF2-40B4-BE49-F238E27FC236}">
                  <a16:creationId xmlns:a16="http://schemas.microsoft.com/office/drawing/2014/main" id="{7A613375-8F93-4553-9E3C-1156C757289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B5F6919B-8D4A-4CC2-8A8B-28248810033A}"/>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3106781-C52B-4976-8738-B9CD70BEDF1D}"/>
              </a:ext>
            </a:extLst>
          </p:cNvPr>
          <p:cNvGrpSpPr/>
          <p:nvPr/>
        </p:nvGrpSpPr>
        <p:grpSpPr>
          <a:xfrm>
            <a:off x="10614022" y="4631037"/>
            <a:ext cx="137141" cy="137141"/>
            <a:chOff x="6614096" y="3386015"/>
            <a:chExt cx="182880" cy="182880"/>
          </a:xfrm>
        </p:grpSpPr>
        <p:sp>
          <p:nvSpPr>
            <p:cNvPr id="128" name="Oval 127">
              <a:extLst>
                <a:ext uri="{FF2B5EF4-FFF2-40B4-BE49-F238E27FC236}">
                  <a16:creationId xmlns:a16="http://schemas.microsoft.com/office/drawing/2014/main" id="{3F4CF230-3789-4426-B922-8AFD51BCA5B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D7784291-560B-47D2-8876-A920B2B90A5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210DF2FF-9D81-47F1-A66F-1B1B41963771}"/>
              </a:ext>
            </a:extLst>
          </p:cNvPr>
          <p:cNvGrpSpPr/>
          <p:nvPr/>
        </p:nvGrpSpPr>
        <p:grpSpPr>
          <a:xfrm>
            <a:off x="10792309" y="4631037"/>
            <a:ext cx="137141" cy="137141"/>
            <a:chOff x="6614096" y="3386015"/>
            <a:chExt cx="182880" cy="182880"/>
          </a:xfrm>
        </p:grpSpPr>
        <p:sp>
          <p:nvSpPr>
            <p:cNvPr id="131" name="Oval 130">
              <a:extLst>
                <a:ext uri="{FF2B5EF4-FFF2-40B4-BE49-F238E27FC236}">
                  <a16:creationId xmlns:a16="http://schemas.microsoft.com/office/drawing/2014/main" id="{4FCD4582-5CE1-404D-A04D-C9EEA3A1D1F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722194A-DDB8-4033-BCC8-9368FA5E5884}"/>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41CE4F76-8AAF-4527-AA29-6490A1D4360A}"/>
              </a:ext>
            </a:extLst>
          </p:cNvPr>
          <p:cNvGrpSpPr/>
          <p:nvPr/>
        </p:nvGrpSpPr>
        <p:grpSpPr>
          <a:xfrm>
            <a:off x="8462328" y="4530733"/>
            <a:ext cx="137141" cy="137141"/>
            <a:chOff x="6614096" y="3386015"/>
            <a:chExt cx="182880" cy="182880"/>
          </a:xfrm>
        </p:grpSpPr>
        <p:sp>
          <p:nvSpPr>
            <p:cNvPr id="134" name="Oval 133">
              <a:extLst>
                <a:ext uri="{FF2B5EF4-FFF2-40B4-BE49-F238E27FC236}">
                  <a16:creationId xmlns:a16="http://schemas.microsoft.com/office/drawing/2014/main" id="{CDCC1838-8AFB-49BB-B563-85AF45CB46F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4644AF9F-315C-4D36-9166-608FC242072A}"/>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999D482C-654C-4961-8C8A-83A268F77987}"/>
              </a:ext>
            </a:extLst>
          </p:cNvPr>
          <p:cNvGrpSpPr/>
          <p:nvPr/>
        </p:nvGrpSpPr>
        <p:grpSpPr>
          <a:xfrm>
            <a:off x="8645084" y="4537651"/>
            <a:ext cx="137141" cy="137141"/>
            <a:chOff x="6614096" y="3386015"/>
            <a:chExt cx="182880" cy="182880"/>
          </a:xfrm>
        </p:grpSpPr>
        <p:sp>
          <p:nvSpPr>
            <p:cNvPr id="137" name="Oval 136">
              <a:extLst>
                <a:ext uri="{FF2B5EF4-FFF2-40B4-BE49-F238E27FC236}">
                  <a16:creationId xmlns:a16="http://schemas.microsoft.com/office/drawing/2014/main" id="{68AD0B00-A50F-4D71-B70F-C0BFB2E28E0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37">
              <a:extLst>
                <a:ext uri="{FF2B5EF4-FFF2-40B4-BE49-F238E27FC236}">
                  <a16:creationId xmlns:a16="http://schemas.microsoft.com/office/drawing/2014/main" id="{4537D148-943D-4C25-8AD1-0FFE0420DE0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E68B5B9B-B503-419F-8D92-02E60D7AE60B}"/>
              </a:ext>
            </a:extLst>
          </p:cNvPr>
          <p:cNvGrpSpPr/>
          <p:nvPr/>
        </p:nvGrpSpPr>
        <p:grpSpPr>
          <a:xfrm>
            <a:off x="8854809" y="4534131"/>
            <a:ext cx="137141" cy="137141"/>
            <a:chOff x="6614096" y="3386015"/>
            <a:chExt cx="182880" cy="182880"/>
          </a:xfrm>
        </p:grpSpPr>
        <p:sp>
          <p:nvSpPr>
            <p:cNvPr id="140" name="Oval 139">
              <a:extLst>
                <a:ext uri="{FF2B5EF4-FFF2-40B4-BE49-F238E27FC236}">
                  <a16:creationId xmlns:a16="http://schemas.microsoft.com/office/drawing/2014/main" id="{93611877-B2BE-4BFD-9EEC-F32D7FC6EA7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2FC7FF31-3147-4E00-AB6B-D621B2B65C27}"/>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E4DBDB4-8ABD-4CAD-B1BC-8879C2480539}"/>
              </a:ext>
            </a:extLst>
          </p:cNvPr>
          <p:cNvGrpSpPr/>
          <p:nvPr/>
        </p:nvGrpSpPr>
        <p:grpSpPr>
          <a:xfrm>
            <a:off x="8544730" y="4701539"/>
            <a:ext cx="137141" cy="137141"/>
            <a:chOff x="6614096" y="3386015"/>
            <a:chExt cx="182880" cy="182880"/>
          </a:xfrm>
        </p:grpSpPr>
        <p:sp>
          <p:nvSpPr>
            <p:cNvPr id="143" name="Oval 142">
              <a:extLst>
                <a:ext uri="{FF2B5EF4-FFF2-40B4-BE49-F238E27FC236}">
                  <a16:creationId xmlns:a16="http://schemas.microsoft.com/office/drawing/2014/main" id="{F78CC5C2-2451-40BC-BDF9-1A098E2EF8AB}"/>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993AC182-0BC8-4492-8935-C3276891947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B9CB7C66-8669-484B-BCCE-57609B40CCA4}"/>
              </a:ext>
            </a:extLst>
          </p:cNvPr>
          <p:cNvGrpSpPr/>
          <p:nvPr/>
        </p:nvGrpSpPr>
        <p:grpSpPr>
          <a:xfrm>
            <a:off x="8743953" y="4711149"/>
            <a:ext cx="137141" cy="137141"/>
            <a:chOff x="6614096" y="3386015"/>
            <a:chExt cx="182880" cy="182880"/>
          </a:xfrm>
        </p:grpSpPr>
        <p:sp>
          <p:nvSpPr>
            <p:cNvPr id="146" name="Oval 145">
              <a:extLst>
                <a:ext uri="{FF2B5EF4-FFF2-40B4-BE49-F238E27FC236}">
                  <a16:creationId xmlns:a16="http://schemas.microsoft.com/office/drawing/2014/main" id="{27C98565-BF28-4ED1-A0D9-878CB71D6C0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1976413D-1AB9-42F2-9B21-696E3F9FA79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246415AF-EFA6-4D33-B059-EB1A606C9BBC}"/>
              </a:ext>
            </a:extLst>
          </p:cNvPr>
          <p:cNvGrpSpPr/>
          <p:nvPr/>
        </p:nvGrpSpPr>
        <p:grpSpPr>
          <a:xfrm>
            <a:off x="8583386" y="5282510"/>
            <a:ext cx="137141" cy="137141"/>
            <a:chOff x="6614096" y="3386015"/>
            <a:chExt cx="182880" cy="182880"/>
          </a:xfrm>
        </p:grpSpPr>
        <p:sp>
          <p:nvSpPr>
            <p:cNvPr id="149" name="Oval 148">
              <a:extLst>
                <a:ext uri="{FF2B5EF4-FFF2-40B4-BE49-F238E27FC236}">
                  <a16:creationId xmlns:a16="http://schemas.microsoft.com/office/drawing/2014/main" id="{863AB840-D021-48E9-A748-C84E4BDB22D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B2F71A65-2C70-4AA6-BDF6-6567934D1BDC}"/>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DBE61D1D-96EA-4497-90D9-CDA05EDED00E}"/>
              </a:ext>
            </a:extLst>
          </p:cNvPr>
          <p:cNvGrpSpPr/>
          <p:nvPr/>
        </p:nvGrpSpPr>
        <p:grpSpPr>
          <a:xfrm>
            <a:off x="8773297" y="5282510"/>
            <a:ext cx="137141" cy="137141"/>
            <a:chOff x="6614096" y="3386015"/>
            <a:chExt cx="182880" cy="182880"/>
          </a:xfrm>
        </p:grpSpPr>
        <p:sp>
          <p:nvSpPr>
            <p:cNvPr id="152" name="Oval 151">
              <a:extLst>
                <a:ext uri="{FF2B5EF4-FFF2-40B4-BE49-F238E27FC236}">
                  <a16:creationId xmlns:a16="http://schemas.microsoft.com/office/drawing/2014/main" id="{5068C9DF-E0AB-497C-B218-5AE01108471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Oval 152">
              <a:extLst>
                <a:ext uri="{FF2B5EF4-FFF2-40B4-BE49-F238E27FC236}">
                  <a16:creationId xmlns:a16="http://schemas.microsoft.com/office/drawing/2014/main" id="{CA51703B-6344-4B56-B6F0-482104C7732B}"/>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C4C657B9-575D-4F7A-9CA4-E078D0F9FBC1}"/>
              </a:ext>
            </a:extLst>
          </p:cNvPr>
          <p:cNvGrpSpPr/>
          <p:nvPr/>
        </p:nvGrpSpPr>
        <p:grpSpPr>
          <a:xfrm>
            <a:off x="9564322" y="5842390"/>
            <a:ext cx="137141" cy="137141"/>
            <a:chOff x="6614096" y="3386015"/>
            <a:chExt cx="182880" cy="182880"/>
          </a:xfrm>
        </p:grpSpPr>
        <p:sp>
          <p:nvSpPr>
            <p:cNvPr id="155" name="Oval 154">
              <a:extLst>
                <a:ext uri="{FF2B5EF4-FFF2-40B4-BE49-F238E27FC236}">
                  <a16:creationId xmlns:a16="http://schemas.microsoft.com/office/drawing/2014/main" id="{26D1162E-980B-4E63-9FED-9886E71FA20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55F0CD36-5ACF-4BBE-A5E4-3150E5A189E2}"/>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34684670-3022-427B-8DB9-FD69A42D79C5}"/>
              </a:ext>
            </a:extLst>
          </p:cNvPr>
          <p:cNvGrpSpPr/>
          <p:nvPr/>
        </p:nvGrpSpPr>
        <p:grpSpPr>
          <a:xfrm>
            <a:off x="9564322" y="6015888"/>
            <a:ext cx="137141" cy="137141"/>
            <a:chOff x="6614096" y="3386015"/>
            <a:chExt cx="182880" cy="182880"/>
          </a:xfrm>
        </p:grpSpPr>
        <p:sp>
          <p:nvSpPr>
            <p:cNvPr id="158" name="Oval 157">
              <a:extLst>
                <a:ext uri="{FF2B5EF4-FFF2-40B4-BE49-F238E27FC236}">
                  <a16:creationId xmlns:a16="http://schemas.microsoft.com/office/drawing/2014/main" id="{5A468734-5B87-417F-8142-FC8275EEDF1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1ADE7BC6-E647-4284-ADEA-C5597F20495D}"/>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6FB0AAD2-3D20-4502-A7C0-3E231CB95B42}"/>
              </a:ext>
            </a:extLst>
          </p:cNvPr>
          <p:cNvGrpSpPr/>
          <p:nvPr/>
        </p:nvGrpSpPr>
        <p:grpSpPr>
          <a:xfrm>
            <a:off x="9749827" y="5842390"/>
            <a:ext cx="137141" cy="137141"/>
            <a:chOff x="6614096" y="3386015"/>
            <a:chExt cx="182880" cy="182880"/>
          </a:xfrm>
        </p:grpSpPr>
        <p:sp>
          <p:nvSpPr>
            <p:cNvPr id="161" name="Oval 160">
              <a:extLst>
                <a:ext uri="{FF2B5EF4-FFF2-40B4-BE49-F238E27FC236}">
                  <a16:creationId xmlns:a16="http://schemas.microsoft.com/office/drawing/2014/main" id="{AEB8AFA8-5E68-4FEB-953E-7529FCEB96B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F214A0A1-1BD1-4701-A86F-0707F81DFF1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FF390A94-37A9-4BE6-BBC7-35AA0A088348}"/>
              </a:ext>
            </a:extLst>
          </p:cNvPr>
          <p:cNvGrpSpPr/>
          <p:nvPr/>
        </p:nvGrpSpPr>
        <p:grpSpPr>
          <a:xfrm>
            <a:off x="9749827" y="6015888"/>
            <a:ext cx="137141" cy="137141"/>
            <a:chOff x="6614096" y="3386015"/>
            <a:chExt cx="182880" cy="182880"/>
          </a:xfrm>
        </p:grpSpPr>
        <p:sp>
          <p:nvSpPr>
            <p:cNvPr id="164" name="Oval 163">
              <a:extLst>
                <a:ext uri="{FF2B5EF4-FFF2-40B4-BE49-F238E27FC236}">
                  <a16:creationId xmlns:a16="http://schemas.microsoft.com/office/drawing/2014/main" id="{55E7988B-AB53-470E-A402-AEC78DA6E52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3B1CAC72-608C-4092-9640-F286AC6097F2}"/>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FC27068-DDB5-45CD-A151-F6D6B9B9AA74}"/>
              </a:ext>
            </a:extLst>
          </p:cNvPr>
          <p:cNvGrpSpPr/>
          <p:nvPr/>
        </p:nvGrpSpPr>
        <p:grpSpPr>
          <a:xfrm>
            <a:off x="6316270" y="4010530"/>
            <a:ext cx="287122" cy="287122"/>
            <a:chOff x="3829879" y="2544417"/>
            <a:chExt cx="781878" cy="781878"/>
          </a:xfrm>
        </p:grpSpPr>
        <p:sp>
          <p:nvSpPr>
            <p:cNvPr id="167" name="Rectangle: Rounded Corners 166">
              <a:extLst>
                <a:ext uri="{FF2B5EF4-FFF2-40B4-BE49-F238E27FC236}">
                  <a16:creationId xmlns:a16="http://schemas.microsoft.com/office/drawing/2014/main" id="{433CA90C-C76F-4390-B3F3-1B1042CA1B55}"/>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0E3E4CA1-C69A-449D-9CB3-24E4E158F89F}"/>
                </a:ext>
              </a:extLst>
            </p:cNvPr>
            <p:cNvGrpSpPr/>
            <p:nvPr/>
          </p:nvGrpSpPr>
          <p:grpSpPr>
            <a:xfrm>
              <a:off x="3962757" y="2717377"/>
              <a:ext cx="516122" cy="435958"/>
              <a:chOff x="3958213" y="2687192"/>
              <a:chExt cx="516122" cy="435958"/>
            </a:xfrm>
          </p:grpSpPr>
          <p:grpSp>
            <p:nvGrpSpPr>
              <p:cNvPr id="169" name="Group 168">
                <a:extLst>
                  <a:ext uri="{FF2B5EF4-FFF2-40B4-BE49-F238E27FC236}">
                    <a16:creationId xmlns:a16="http://schemas.microsoft.com/office/drawing/2014/main" id="{8CF51384-807F-4EAD-9913-38A2FFE186C6}"/>
                  </a:ext>
                </a:extLst>
              </p:cNvPr>
              <p:cNvGrpSpPr/>
              <p:nvPr/>
            </p:nvGrpSpPr>
            <p:grpSpPr>
              <a:xfrm>
                <a:off x="4101974" y="2687192"/>
                <a:ext cx="228600" cy="228600"/>
                <a:chOff x="6614096" y="3386015"/>
                <a:chExt cx="182880" cy="182880"/>
              </a:xfrm>
            </p:grpSpPr>
            <p:sp>
              <p:nvSpPr>
                <p:cNvPr id="176" name="Oval 175">
                  <a:extLst>
                    <a:ext uri="{FF2B5EF4-FFF2-40B4-BE49-F238E27FC236}">
                      <a16:creationId xmlns:a16="http://schemas.microsoft.com/office/drawing/2014/main" id="{7375B68A-B2D5-4887-A2FB-D59443794A2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Oval 176">
                  <a:extLst>
                    <a:ext uri="{FF2B5EF4-FFF2-40B4-BE49-F238E27FC236}">
                      <a16:creationId xmlns:a16="http://schemas.microsoft.com/office/drawing/2014/main" id="{294DABA8-68EF-4E92-8752-09144E5290E6}"/>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7D0C9EDB-8331-4ED4-AD66-097AF7C96DA7}"/>
                  </a:ext>
                </a:extLst>
              </p:cNvPr>
              <p:cNvGrpSpPr/>
              <p:nvPr/>
            </p:nvGrpSpPr>
            <p:grpSpPr>
              <a:xfrm>
                <a:off x="3958213" y="2894550"/>
                <a:ext cx="228600" cy="228600"/>
                <a:chOff x="6614096" y="3386015"/>
                <a:chExt cx="182880" cy="182880"/>
              </a:xfrm>
            </p:grpSpPr>
            <p:sp>
              <p:nvSpPr>
                <p:cNvPr id="174" name="Oval 173">
                  <a:extLst>
                    <a:ext uri="{FF2B5EF4-FFF2-40B4-BE49-F238E27FC236}">
                      <a16:creationId xmlns:a16="http://schemas.microsoft.com/office/drawing/2014/main" id="{D679B71B-60FE-4311-90E4-1562B243E701}"/>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Oval 174">
                  <a:extLst>
                    <a:ext uri="{FF2B5EF4-FFF2-40B4-BE49-F238E27FC236}">
                      <a16:creationId xmlns:a16="http://schemas.microsoft.com/office/drawing/2014/main" id="{4573C020-3FC0-4E7C-BCF1-5983D6AEEAC0}"/>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1F0ADE90-B2A4-435B-9AE2-5B0C52278483}"/>
                  </a:ext>
                </a:extLst>
              </p:cNvPr>
              <p:cNvGrpSpPr/>
              <p:nvPr/>
            </p:nvGrpSpPr>
            <p:grpSpPr>
              <a:xfrm>
                <a:off x="4245735" y="2894550"/>
                <a:ext cx="228600" cy="228600"/>
                <a:chOff x="6614096" y="3386015"/>
                <a:chExt cx="182880" cy="182880"/>
              </a:xfrm>
            </p:grpSpPr>
            <p:sp>
              <p:nvSpPr>
                <p:cNvPr id="172" name="Oval 171">
                  <a:extLst>
                    <a:ext uri="{FF2B5EF4-FFF2-40B4-BE49-F238E27FC236}">
                      <a16:creationId xmlns:a16="http://schemas.microsoft.com/office/drawing/2014/main" id="{70351BF6-E58C-4FFA-8DF8-4ECD4A2C215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85F93DE9-FDBF-4E6E-90D9-459A29C1814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78" name="Group 177">
            <a:extLst>
              <a:ext uri="{FF2B5EF4-FFF2-40B4-BE49-F238E27FC236}">
                <a16:creationId xmlns:a16="http://schemas.microsoft.com/office/drawing/2014/main" id="{D63D1F49-E75C-4D4F-BCF7-BC69C280EAF9}"/>
              </a:ext>
            </a:extLst>
          </p:cNvPr>
          <p:cNvGrpSpPr/>
          <p:nvPr/>
        </p:nvGrpSpPr>
        <p:grpSpPr>
          <a:xfrm>
            <a:off x="6316270" y="4593967"/>
            <a:ext cx="287122" cy="287122"/>
            <a:chOff x="3829879" y="2544417"/>
            <a:chExt cx="781878" cy="781878"/>
          </a:xfrm>
        </p:grpSpPr>
        <p:sp>
          <p:nvSpPr>
            <p:cNvPr id="179" name="Rectangle: Rounded Corners 178">
              <a:extLst>
                <a:ext uri="{FF2B5EF4-FFF2-40B4-BE49-F238E27FC236}">
                  <a16:creationId xmlns:a16="http://schemas.microsoft.com/office/drawing/2014/main" id="{683F0A6B-E050-4D7E-AD38-D190E05712CE}"/>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A687F4A1-1941-486C-9494-8B0A819526C1}"/>
                </a:ext>
              </a:extLst>
            </p:cNvPr>
            <p:cNvGrpSpPr/>
            <p:nvPr/>
          </p:nvGrpSpPr>
          <p:grpSpPr>
            <a:xfrm>
              <a:off x="3962757" y="2717377"/>
              <a:ext cx="516122" cy="435958"/>
              <a:chOff x="3958213" y="2687192"/>
              <a:chExt cx="516122" cy="435958"/>
            </a:xfrm>
          </p:grpSpPr>
          <p:grpSp>
            <p:nvGrpSpPr>
              <p:cNvPr id="181" name="Group 180">
                <a:extLst>
                  <a:ext uri="{FF2B5EF4-FFF2-40B4-BE49-F238E27FC236}">
                    <a16:creationId xmlns:a16="http://schemas.microsoft.com/office/drawing/2014/main" id="{3B50B9A9-FB9A-4FDF-996E-00BB67C6C3CA}"/>
                  </a:ext>
                </a:extLst>
              </p:cNvPr>
              <p:cNvGrpSpPr/>
              <p:nvPr/>
            </p:nvGrpSpPr>
            <p:grpSpPr>
              <a:xfrm>
                <a:off x="4101974" y="2687192"/>
                <a:ext cx="228600" cy="228600"/>
                <a:chOff x="6614096" y="3386015"/>
                <a:chExt cx="182880" cy="182880"/>
              </a:xfrm>
            </p:grpSpPr>
            <p:sp>
              <p:nvSpPr>
                <p:cNvPr id="188" name="Oval 187">
                  <a:extLst>
                    <a:ext uri="{FF2B5EF4-FFF2-40B4-BE49-F238E27FC236}">
                      <a16:creationId xmlns:a16="http://schemas.microsoft.com/office/drawing/2014/main" id="{0E23A5E5-CFBC-4BB5-B338-3F6B92D60A3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0CF8FC87-1E5F-4D78-B740-6524CAD4809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5B0E64D-473A-4314-A999-16B36D36824E}"/>
                  </a:ext>
                </a:extLst>
              </p:cNvPr>
              <p:cNvGrpSpPr/>
              <p:nvPr/>
            </p:nvGrpSpPr>
            <p:grpSpPr>
              <a:xfrm>
                <a:off x="3958213" y="2894550"/>
                <a:ext cx="228600" cy="228600"/>
                <a:chOff x="6614096" y="3386015"/>
                <a:chExt cx="182880" cy="182880"/>
              </a:xfrm>
            </p:grpSpPr>
            <p:sp>
              <p:nvSpPr>
                <p:cNvPr id="186" name="Oval 185">
                  <a:extLst>
                    <a:ext uri="{FF2B5EF4-FFF2-40B4-BE49-F238E27FC236}">
                      <a16:creationId xmlns:a16="http://schemas.microsoft.com/office/drawing/2014/main" id="{1F689CA4-0C6D-4906-AB63-B8607F4B4F2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Oval 186">
                  <a:extLst>
                    <a:ext uri="{FF2B5EF4-FFF2-40B4-BE49-F238E27FC236}">
                      <a16:creationId xmlns:a16="http://schemas.microsoft.com/office/drawing/2014/main" id="{1E51677B-7762-4988-9055-32AB034A428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ED67282-F563-4BB0-9BD4-FCE732F64C8F}"/>
                  </a:ext>
                </a:extLst>
              </p:cNvPr>
              <p:cNvGrpSpPr/>
              <p:nvPr/>
            </p:nvGrpSpPr>
            <p:grpSpPr>
              <a:xfrm>
                <a:off x="4245735" y="2894550"/>
                <a:ext cx="228600" cy="228600"/>
                <a:chOff x="6614096" y="3386015"/>
                <a:chExt cx="182880" cy="182880"/>
              </a:xfrm>
            </p:grpSpPr>
            <p:sp>
              <p:nvSpPr>
                <p:cNvPr id="184" name="Oval 183">
                  <a:extLst>
                    <a:ext uri="{FF2B5EF4-FFF2-40B4-BE49-F238E27FC236}">
                      <a16:creationId xmlns:a16="http://schemas.microsoft.com/office/drawing/2014/main" id="{1162051A-F007-49CE-B822-85670F86C56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9C15E55C-1B7B-4FB1-A6B5-19FC2796C1E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90" name="Group 189">
            <a:extLst>
              <a:ext uri="{FF2B5EF4-FFF2-40B4-BE49-F238E27FC236}">
                <a16:creationId xmlns:a16="http://schemas.microsoft.com/office/drawing/2014/main" id="{2CD8CA25-43EC-45E7-A8BD-82AA3866DAEC}"/>
              </a:ext>
            </a:extLst>
          </p:cNvPr>
          <p:cNvGrpSpPr/>
          <p:nvPr/>
        </p:nvGrpSpPr>
        <p:grpSpPr>
          <a:xfrm>
            <a:off x="6316270" y="5177404"/>
            <a:ext cx="287122" cy="287122"/>
            <a:chOff x="3829879" y="2544417"/>
            <a:chExt cx="781878" cy="781878"/>
          </a:xfrm>
        </p:grpSpPr>
        <p:sp>
          <p:nvSpPr>
            <p:cNvPr id="191" name="Rectangle: Rounded Corners 190">
              <a:extLst>
                <a:ext uri="{FF2B5EF4-FFF2-40B4-BE49-F238E27FC236}">
                  <a16:creationId xmlns:a16="http://schemas.microsoft.com/office/drawing/2014/main" id="{75F33A98-4DBC-47F4-855F-E6170AA21DF0}"/>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380C0560-9AEB-4D7F-84D2-BBF75CBE8433}"/>
                </a:ext>
              </a:extLst>
            </p:cNvPr>
            <p:cNvGrpSpPr/>
            <p:nvPr/>
          </p:nvGrpSpPr>
          <p:grpSpPr>
            <a:xfrm>
              <a:off x="3962757" y="2717377"/>
              <a:ext cx="516122" cy="435958"/>
              <a:chOff x="3958213" y="2687192"/>
              <a:chExt cx="516122" cy="435958"/>
            </a:xfrm>
          </p:grpSpPr>
          <p:grpSp>
            <p:nvGrpSpPr>
              <p:cNvPr id="193" name="Group 192">
                <a:extLst>
                  <a:ext uri="{FF2B5EF4-FFF2-40B4-BE49-F238E27FC236}">
                    <a16:creationId xmlns:a16="http://schemas.microsoft.com/office/drawing/2014/main" id="{9DF1528B-4B71-4678-B389-A277AEAEDB21}"/>
                  </a:ext>
                </a:extLst>
              </p:cNvPr>
              <p:cNvGrpSpPr/>
              <p:nvPr/>
            </p:nvGrpSpPr>
            <p:grpSpPr>
              <a:xfrm>
                <a:off x="4101974" y="2687192"/>
                <a:ext cx="228600" cy="228600"/>
                <a:chOff x="6614096" y="3386015"/>
                <a:chExt cx="182880" cy="182880"/>
              </a:xfrm>
            </p:grpSpPr>
            <p:sp>
              <p:nvSpPr>
                <p:cNvPr id="200" name="Oval 199">
                  <a:extLst>
                    <a:ext uri="{FF2B5EF4-FFF2-40B4-BE49-F238E27FC236}">
                      <a16:creationId xmlns:a16="http://schemas.microsoft.com/office/drawing/2014/main" id="{B17CD0F4-6C0B-4502-B914-2AB52E47DAE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Oval 200">
                  <a:extLst>
                    <a:ext uri="{FF2B5EF4-FFF2-40B4-BE49-F238E27FC236}">
                      <a16:creationId xmlns:a16="http://schemas.microsoft.com/office/drawing/2014/main" id="{B73FC3CC-B88F-44F6-8FF2-426EB28D0FC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E342E03A-A354-4FA9-9744-FB04229EC2DC}"/>
                  </a:ext>
                </a:extLst>
              </p:cNvPr>
              <p:cNvGrpSpPr/>
              <p:nvPr/>
            </p:nvGrpSpPr>
            <p:grpSpPr>
              <a:xfrm>
                <a:off x="3958213" y="2894550"/>
                <a:ext cx="228600" cy="228600"/>
                <a:chOff x="6614096" y="3386015"/>
                <a:chExt cx="182880" cy="182880"/>
              </a:xfrm>
            </p:grpSpPr>
            <p:sp>
              <p:nvSpPr>
                <p:cNvPr id="198" name="Oval 197">
                  <a:extLst>
                    <a:ext uri="{FF2B5EF4-FFF2-40B4-BE49-F238E27FC236}">
                      <a16:creationId xmlns:a16="http://schemas.microsoft.com/office/drawing/2014/main" id="{CD93F9D5-55DA-40DA-AB5C-3AF9A07080B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198">
                  <a:extLst>
                    <a:ext uri="{FF2B5EF4-FFF2-40B4-BE49-F238E27FC236}">
                      <a16:creationId xmlns:a16="http://schemas.microsoft.com/office/drawing/2014/main" id="{B76D7DD1-C1DD-43D0-866A-F6BDFBDFAE01}"/>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7A42FF2-E587-4007-8055-8D49DAEE4F02}"/>
                  </a:ext>
                </a:extLst>
              </p:cNvPr>
              <p:cNvGrpSpPr/>
              <p:nvPr/>
            </p:nvGrpSpPr>
            <p:grpSpPr>
              <a:xfrm>
                <a:off x="4245735" y="2894550"/>
                <a:ext cx="228600" cy="228600"/>
                <a:chOff x="6614096" y="3386015"/>
                <a:chExt cx="182880" cy="182880"/>
              </a:xfrm>
            </p:grpSpPr>
            <p:sp>
              <p:nvSpPr>
                <p:cNvPr id="196" name="Oval 195">
                  <a:extLst>
                    <a:ext uri="{FF2B5EF4-FFF2-40B4-BE49-F238E27FC236}">
                      <a16:creationId xmlns:a16="http://schemas.microsoft.com/office/drawing/2014/main" id="{6B072C32-3440-4714-A957-D31E7A24566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196">
                  <a:extLst>
                    <a:ext uri="{FF2B5EF4-FFF2-40B4-BE49-F238E27FC236}">
                      <a16:creationId xmlns:a16="http://schemas.microsoft.com/office/drawing/2014/main" id="{8AC2BFC8-B55B-4D1C-9281-5295DE600015}"/>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02" name="Group 201">
            <a:extLst>
              <a:ext uri="{FF2B5EF4-FFF2-40B4-BE49-F238E27FC236}">
                <a16:creationId xmlns:a16="http://schemas.microsoft.com/office/drawing/2014/main" id="{17B9DB50-76EB-4103-B054-DEC995FF9294}"/>
              </a:ext>
            </a:extLst>
          </p:cNvPr>
          <p:cNvGrpSpPr/>
          <p:nvPr/>
        </p:nvGrpSpPr>
        <p:grpSpPr>
          <a:xfrm>
            <a:off x="6316270" y="5768792"/>
            <a:ext cx="287122" cy="287122"/>
            <a:chOff x="3829879" y="2544417"/>
            <a:chExt cx="781878" cy="781878"/>
          </a:xfrm>
        </p:grpSpPr>
        <p:sp>
          <p:nvSpPr>
            <p:cNvPr id="203" name="Rectangle: Rounded Corners 202">
              <a:extLst>
                <a:ext uri="{FF2B5EF4-FFF2-40B4-BE49-F238E27FC236}">
                  <a16:creationId xmlns:a16="http://schemas.microsoft.com/office/drawing/2014/main" id="{A3FA0A20-D5AF-407D-A3AC-924A8FFDB9B4}"/>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204" name="Group 203">
              <a:extLst>
                <a:ext uri="{FF2B5EF4-FFF2-40B4-BE49-F238E27FC236}">
                  <a16:creationId xmlns:a16="http://schemas.microsoft.com/office/drawing/2014/main" id="{AD5954AB-C122-45C4-817B-EFF3FD9F408C}"/>
                </a:ext>
              </a:extLst>
            </p:cNvPr>
            <p:cNvGrpSpPr/>
            <p:nvPr/>
          </p:nvGrpSpPr>
          <p:grpSpPr>
            <a:xfrm>
              <a:off x="3962757" y="2717377"/>
              <a:ext cx="516122" cy="435958"/>
              <a:chOff x="3958213" y="2687192"/>
              <a:chExt cx="516122" cy="435958"/>
            </a:xfrm>
          </p:grpSpPr>
          <p:grpSp>
            <p:nvGrpSpPr>
              <p:cNvPr id="205" name="Group 204">
                <a:extLst>
                  <a:ext uri="{FF2B5EF4-FFF2-40B4-BE49-F238E27FC236}">
                    <a16:creationId xmlns:a16="http://schemas.microsoft.com/office/drawing/2014/main" id="{AB4AB0DB-E040-40D9-B504-D8E0BBB3DB68}"/>
                  </a:ext>
                </a:extLst>
              </p:cNvPr>
              <p:cNvGrpSpPr/>
              <p:nvPr/>
            </p:nvGrpSpPr>
            <p:grpSpPr>
              <a:xfrm>
                <a:off x="4101974" y="2687192"/>
                <a:ext cx="228600" cy="228600"/>
                <a:chOff x="6614096" y="3386015"/>
                <a:chExt cx="182880" cy="182880"/>
              </a:xfrm>
            </p:grpSpPr>
            <p:sp>
              <p:nvSpPr>
                <p:cNvPr id="212" name="Oval 211">
                  <a:extLst>
                    <a:ext uri="{FF2B5EF4-FFF2-40B4-BE49-F238E27FC236}">
                      <a16:creationId xmlns:a16="http://schemas.microsoft.com/office/drawing/2014/main" id="{5D5BCCE0-5AD0-43EB-8ECE-FA13A06904F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Oval 212">
                  <a:extLst>
                    <a:ext uri="{FF2B5EF4-FFF2-40B4-BE49-F238E27FC236}">
                      <a16:creationId xmlns:a16="http://schemas.microsoft.com/office/drawing/2014/main" id="{F89C37C2-5D14-47DD-97CB-4C9D730D09F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14869799-A3AA-412E-BDDE-5CE4AEA031B3}"/>
                  </a:ext>
                </a:extLst>
              </p:cNvPr>
              <p:cNvGrpSpPr/>
              <p:nvPr/>
            </p:nvGrpSpPr>
            <p:grpSpPr>
              <a:xfrm>
                <a:off x="3958213" y="2894550"/>
                <a:ext cx="228600" cy="228600"/>
                <a:chOff x="6614096" y="3386015"/>
                <a:chExt cx="182880" cy="182880"/>
              </a:xfrm>
            </p:grpSpPr>
            <p:sp>
              <p:nvSpPr>
                <p:cNvPr id="210" name="Oval 209">
                  <a:extLst>
                    <a:ext uri="{FF2B5EF4-FFF2-40B4-BE49-F238E27FC236}">
                      <a16:creationId xmlns:a16="http://schemas.microsoft.com/office/drawing/2014/main" id="{49D109CB-514D-456F-AADF-CC0B7E242D6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5DE29220-C334-44BF-9BC4-28B8BB33A0F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E586F0EC-F924-48E7-ACEA-525D482985AE}"/>
                  </a:ext>
                </a:extLst>
              </p:cNvPr>
              <p:cNvGrpSpPr/>
              <p:nvPr/>
            </p:nvGrpSpPr>
            <p:grpSpPr>
              <a:xfrm>
                <a:off x="4245735" y="2894550"/>
                <a:ext cx="228600" cy="228600"/>
                <a:chOff x="6614096" y="3386015"/>
                <a:chExt cx="182880" cy="182880"/>
              </a:xfrm>
            </p:grpSpPr>
            <p:sp>
              <p:nvSpPr>
                <p:cNvPr id="208" name="Oval 207">
                  <a:extLst>
                    <a:ext uri="{FF2B5EF4-FFF2-40B4-BE49-F238E27FC236}">
                      <a16:creationId xmlns:a16="http://schemas.microsoft.com/office/drawing/2014/main" id="{24F6C55B-5E58-4DD1-B59D-A5D5D930BBE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Oval 208">
                  <a:extLst>
                    <a:ext uri="{FF2B5EF4-FFF2-40B4-BE49-F238E27FC236}">
                      <a16:creationId xmlns:a16="http://schemas.microsoft.com/office/drawing/2014/main" id="{8049708C-6056-41E7-B64F-33E40CC1DFC9}"/>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35" name="Group 234">
            <a:extLst>
              <a:ext uri="{FF2B5EF4-FFF2-40B4-BE49-F238E27FC236}">
                <a16:creationId xmlns:a16="http://schemas.microsoft.com/office/drawing/2014/main" id="{71462941-D5A8-4823-B912-1AC7E63EC03B}"/>
              </a:ext>
            </a:extLst>
          </p:cNvPr>
          <p:cNvGrpSpPr/>
          <p:nvPr/>
        </p:nvGrpSpPr>
        <p:grpSpPr>
          <a:xfrm>
            <a:off x="358929" y="3282782"/>
            <a:ext cx="4785188" cy="894072"/>
            <a:chOff x="358929" y="3724384"/>
            <a:chExt cx="4785188" cy="894072"/>
          </a:xfrm>
        </p:grpSpPr>
        <p:grpSp>
          <p:nvGrpSpPr>
            <p:cNvPr id="215" name="Group 214">
              <a:extLst>
                <a:ext uri="{FF2B5EF4-FFF2-40B4-BE49-F238E27FC236}">
                  <a16:creationId xmlns:a16="http://schemas.microsoft.com/office/drawing/2014/main" id="{84C62D74-C193-4126-9D3B-4C31D8A81C61}"/>
                </a:ext>
              </a:extLst>
            </p:cNvPr>
            <p:cNvGrpSpPr/>
            <p:nvPr/>
          </p:nvGrpSpPr>
          <p:grpSpPr>
            <a:xfrm>
              <a:off x="1151754" y="3724384"/>
              <a:ext cx="3992363" cy="894072"/>
              <a:chOff x="6844031" y="4084501"/>
              <a:chExt cx="4072419" cy="912000"/>
            </a:xfrm>
          </p:grpSpPr>
          <p:sp>
            <p:nvSpPr>
              <p:cNvPr id="217" name="TextBox 216">
                <a:extLst>
                  <a:ext uri="{FF2B5EF4-FFF2-40B4-BE49-F238E27FC236}">
                    <a16:creationId xmlns:a16="http://schemas.microsoft.com/office/drawing/2014/main" id="{360365E7-D00A-421A-AC19-8698B8F583B4}"/>
                  </a:ext>
                </a:extLst>
              </p:cNvPr>
              <p:cNvSpPr txBox="1"/>
              <p:nvPr/>
            </p:nvSpPr>
            <p:spPr>
              <a:xfrm>
                <a:off x="6844032" y="4084501"/>
                <a:ext cx="1211971" cy="345343"/>
              </a:xfrm>
              <a:prstGeom prst="rect">
                <a:avLst/>
              </a:prstGeom>
              <a:noFill/>
            </p:spPr>
            <p:txBody>
              <a:bodyPr wrap="none" rtlCol="0">
                <a:spAutoFit/>
              </a:bodyPr>
              <a:lstStyle/>
              <a:p>
                <a:pPr defTabSz="448193"/>
                <a:r>
                  <a:rPr lang="en-US" sz="1600">
                    <a:solidFill>
                      <a:srgbClr val="0078D4"/>
                    </a:solidFill>
                    <a:latin typeface="Segoe UI Semibold" panose="020B0702040204020203" pitchFamily="34" charset="0"/>
                    <a:cs typeface="Segoe UI Semibold" panose="020B0702040204020203" pitchFamily="34" charset="0"/>
                  </a:rPr>
                  <a:t>Decoupled</a:t>
                </a:r>
              </a:p>
            </p:txBody>
          </p:sp>
          <p:sp>
            <p:nvSpPr>
              <p:cNvPr id="218" name="TextBox 217">
                <a:extLst>
                  <a:ext uri="{FF2B5EF4-FFF2-40B4-BE49-F238E27FC236}">
                    <a16:creationId xmlns:a16="http://schemas.microsoft.com/office/drawing/2014/main" id="{57B4E8EC-D55D-4861-B794-AD9886B4E0E2}"/>
                  </a:ext>
                </a:extLst>
              </p:cNvPr>
              <p:cNvSpPr txBox="1"/>
              <p:nvPr/>
            </p:nvSpPr>
            <p:spPr>
              <a:xfrm>
                <a:off x="6844031" y="4337210"/>
                <a:ext cx="4072419" cy="659291"/>
              </a:xfrm>
              <a:prstGeom prst="rect">
                <a:avLst/>
              </a:prstGeom>
              <a:noFill/>
            </p:spPr>
            <p:txBody>
              <a:bodyPr wrap="square" rtlCol="0">
                <a:spAutoFit/>
              </a:bodyPr>
              <a:lstStyle/>
              <a:p>
                <a:pPr defTabSz="448193"/>
                <a:r>
                  <a:rPr lang="en-US" sz="1200">
                    <a:latin typeface="Segoe UI" panose="020B0502040204020203" pitchFamily="34" charset="0"/>
                  </a:rPr>
                  <a:t>These service modules are highly decoupled building blocks that are small enough to implement a single functionality but together can form larger systems</a:t>
                </a:r>
              </a:p>
            </p:txBody>
          </p:sp>
        </p:grpSp>
        <p:grpSp>
          <p:nvGrpSpPr>
            <p:cNvPr id="232" name="Group 231">
              <a:extLst>
                <a:ext uri="{FF2B5EF4-FFF2-40B4-BE49-F238E27FC236}">
                  <a16:creationId xmlns:a16="http://schemas.microsoft.com/office/drawing/2014/main" id="{439346C6-2A92-4466-B2F4-E5C393B8C37F}"/>
                </a:ext>
              </a:extLst>
            </p:cNvPr>
            <p:cNvGrpSpPr/>
            <p:nvPr/>
          </p:nvGrpSpPr>
          <p:grpSpPr>
            <a:xfrm>
              <a:off x="358929" y="3826228"/>
              <a:ext cx="690384" cy="690384"/>
              <a:chOff x="174093" y="3762115"/>
              <a:chExt cx="896425" cy="896425"/>
            </a:xfrm>
          </p:grpSpPr>
          <p:sp>
            <p:nvSpPr>
              <p:cNvPr id="216" name="Oval 215">
                <a:extLst>
                  <a:ext uri="{FF2B5EF4-FFF2-40B4-BE49-F238E27FC236}">
                    <a16:creationId xmlns:a16="http://schemas.microsoft.com/office/drawing/2014/main" id="{70FD4FE4-1E20-41B1-BAC1-6CABE2AB0425}"/>
                  </a:ext>
                </a:extLst>
              </p:cNvPr>
              <p:cNvSpPr/>
              <p:nvPr/>
            </p:nvSpPr>
            <p:spPr>
              <a:xfrm>
                <a:off x="174093" y="3762115"/>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19" name="Graphic 218" descr="Network">
                <a:extLst>
                  <a:ext uri="{FF2B5EF4-FFF2-40B4-BE49-F238E27FC236}">
                    <a16:creationId xmlns:a16="http://schemas.microsoft.com/office/drawing/2014/main" id="{5F2D69D0-FCC2-4882-89B0-42EC7B05B39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561" y="3904583"/>
                <a:ext cx="611489" cy="611489"/>
              </a:xfrm>
              <a:prstGeom prst="rect">
                <a:avLst/>
              </a:prstGeom>
            </p:spPr>
          </p:pic>
        </p:grpSp>
      </p:grpSp>
      <p:grpSp>
        <p:nvGrpSpPr>
          <p:cNvPr id="236" name="Group 235">
            <a:extLst>
              <a:ext uri="{FF2B5EF4-FFF2-40B4-BE49-F238E27FC236}">
                <a16:creationId xmlns:a16="http://schemas.microsoft.com/office/drawing/2014/main" id="{446CBD1D-134D-412E-BB40-B7E15E125681}"/>
              </a:ext>
            </a:extLst>
          </p:cNvPr>
          <p:cNvGrpSpPr/>
          <p:nvPr/>
        </p:nvGrpSpPr>
        <p:grpSpPr>
          <a:xfrm>
            <a:off x="358929" y="2059382"/>
            <a:ext cx="5006022" cy="880889"/>
            <a:chOff x="358929" y="2299222"/>
            <a:chExt cx="5006022" cy="880889"/>
          </a:xfrm>
        </p:grpSpPr>
        <p:grpSp>
          <p:nvGrpSpPr>
            <p:cNvPr id="221" name="Group 220">
              <a:extLst>
                <a:ext uri="{FF2B5EF4-FFF2-40B4-BE49-F238E27FC236}">
                  <a16:creationId xmlns:a16="http://schemas.microsoft.com/office/drawing/2014/main" id="{93826F4C-CB19-4613-B745-AB1541F13B15}"/>
                </a:ext>
              </a:extLst>
            </p:cNvPr>
            <p:cNvGrpSpPr/>
            <p:nvPr/>
          </p:nvGrpSpPr>
          <p:grpSpPr>
            <a:xfrm>
              <a:off x="1151754" y="2299222"/>
              <a:ext cx="4213197" cy="880889"/>
              <a:chOff x="6693144" y="1375398"/>
              <a:chExt cx="4297680" cy="898553"/>
            </a:xfrm>
          </p:grpSpPr>
          <p:sp>
            <p:nvSpPr>
              <p:cNvPr id="223" name="TextBox 222">
                <a:extLst>
                  <a:ext uri="{FF2B5EF4-FFF2-40B4-BE49-F238E27FC236}">
                    <a16:creationId xmlns:a16="http://schemas.microsoft.com/office/drawing/2014/main" id="{D9339AD2-0608-47BD-A7DC-CBBEBFA5008A}"/>
                  </a:ext>
                </a:extLst>
              </p:cNvPr>
              <p:cNvSpPr txBox="1"/>
              <p:nvPr/>
            </p:nvSpPr>
            <p:spPr>
              <a:xfrm>
                <a:off x="6693144" y="1375398"/>
                <a:ext cx="3008277" cy="345343"/>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 Software Architectural Style</a:t>
                </a:r>
              </a:p>
            </p:txBody>
          </p:sp>
          <p:sp>
            <p:nvSpPr>
              <p:cNvPr id="224" name="TextBox 223">
                <a:extLst>
                  <a:ext uri="{FF2B5EF4-FFF2-40B4-BE49-F238E27FC236}">
                    <a16:creationId xmlns:a16="http://schemas.microsoft.com/office/drawing/2014/main" id="{C40FC631-8FBC-4639-BC66-D11C479FBA12}"/>
                  </a:ext>
                </a:extLst>
              </p:cNvPr>
              <p:cNvSpPr txBox="1"/>
              <p:nvPr/>
            </p:nvSpPr>
            <p:spPr>
              <a:xfrm>
                <a:off x="6693144" y="1614660"/>
                <a:ext cx="4297680" cy="659291"/>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rPr>
                  <a:t>Applications are composed of small, independent modules that communicate with each other using well-defined APIs. Not platform specific.</a:t>
                </a:r>
                <a:endParaRPr kumimoji="0" lang="en-US" sz="12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0E781D85-1548-4B6B-8B73-BD73002A2B2E}"/>
                </a:ext>
              </a:extLst>
            </p:cNvPr>
            <p:cNvGrpSpPr/>
            <p:nvPr/>
          </p:nvGrpSpPr>
          <p:grpSpPr>
            <a:xfrm>
              <a:off x="358929" y="2394474"/>
              <a:ext cx="690384" cy="690384"/>
              <a:chOff x="134075" y="2330361"/>
              <a:chExt cx="896425" cy="896425"/>
            </a:xfrm>
          </p:grpSpPr>
          <p:sp>
            <p:nvSpPr>
              <p:cNvPr id="222" name="Oval 221">
                <a:extLst>
                  <a:ext uri="{FF2B5EF4-FFF2-40B4-BE49-F238E27FC236}">
                    <a16:creationId xmlns:a16="http://schemas.microsoft.com/office/drawing/2014/main" id="{DC1A9462-F3A6-49EA-8457-1B0301806BEB}"/>
                  </a:ext>
                </a:extLst>
              </p:cNvPr>
              <p:cNvSpPr/>
              <p:nvPr/>
            </p:nvSpPr>
            <p:spPr>
              <a:xfrm>
                <a:off x="134075" y="2330361"/>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25" name="Graphic 224" descr="Hierarchy">
                <a:extLst>
                  <a:ext uri="{FF2B5EF4-FFF2-40B4-BE49-F238E27FC236}">
                    <a16:creationId xmlns:a16="http://schemas.microsoft.com/office/drawing/2014/main" id="{82C45DBE-2676-4D99-B4EC-FD078770E0B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659" y="2477945"/>
                <a:ext cx="601257" cy="601257"/>
              </a:xfrm>
              <a:prstGeom prst="rect">
                <a:avLst/>
              </a:prstGeom>
            </p:spPr>
          </p:pic>
        </p:grpSp>
      </p:grpSp>
      <p:grpSp>
        <p:nvGrpSpPr>
          <p:cNvPr id="234" name="Group 233">
            <a:extLst>
              <a:ext uri="{FF2B5EF4-FFF2-40B4-BE49-F238E27FC236}">
                <a16:creationId xmlns:a16="http://schemas.microsoft.com/office/drawing/2014/main" id="{F06A1CBB-D37D-4311-A7E7-74E3AFF7F4F3}"/>
              </a:ext>
            </a:extLst>
          </p:cNvPr>
          <p:cNvGrpSpPr/>
          <p:nvPr/>
        </p:nvGrpSpPr>
        <p:grpSpPr>
          <a:xfrm>
            <a:off x="358929" y="4519364"/>
            <a:ext cx="5093811" cy="894072"/>
            <a:chOff x="358929" y="5238889"/>
            <a:chExt cx="5093811" cy="894072"/>
          </a:xfrm>
        </p:grpSpPr>
        <p:grpSp>
          <p:nvGrpSpPr>
            <p:cNvPr id="227" name="Group 226">
              <a:extLst>
                <a:ext uri="{FF2B5EF4-FFF2-40B4-BE49-F238E27FC236}">
                  <a16:creationId xmlns:a16="http://schemas.microsoft.com/office/drawing/2014/main" id="{01546285-C549-42B5-BA60-51D149B2379C}"/>
                </a:ext>
              </a:extLst>
            </p:cNvPr>
            <p:cNvGrpSpPr/>
            <p:nvPr/>
          </p:nvGrpSpPr>
          <p:grpSpPr>
            <a:xfrm>
              <a:off x="1151754" y="5238889"/>
              <a:ext cx="4300986" cy="894072"/>
              <a:chOff x="6635816" y="4329674"/>
              <a:chExt cx="4387230" cy="912000"/>
            </a:xfrm>
          </p:grpSpPr>
          <p:sp>
            <p:nvSpPr>
              <p:cNvPr id="229" name="TextBox 228">
                <a:extLst>
                  <a:ext uri="{FF2B5EF4-FFF2-40B4-BE49-F238E27FC236}">
                    <a16:creationId xmlns:a16="http://schemas.microsoft.com/office/drawing/2014/main" id="{30B99D24-A06C-446A-BB88-B04C9C14C62B}"/>
                  </a:ext>
                </a:extLst>
              </p:cNvPr>
              <p:cNvSpPr txBox="1"/>
              <p:nvPr/>
            </p:nvSpPr>
            <p:spPr>
              <a:xfrm>
                <a:off x="6635816" y="4329674"/>
                <a:ext cx="4387230" cy="345343"/>
              </a:xfrm>
              <a:prstGeom prst="rect">
                <a:avLst/>
              </a:prstGeom>
              <a:noFill/>
            </p:spPr>
            <p:txBody>
              <a:bodyPr wrap="none" rtlCol="0">
                <a:spAutoFit/>
              </a:bodyPr>
              <a:lstStyle/>
              <a:p>
                <a:pPr defTabSz="448193"/>
                <a:r>
                  <a:rPr lang="en-US" sz="1600">
                    <a:solidFill>
                      <a:srgbClr val="0078D4"/>
                    </a:solidFill>
                    <a:latin typeface="Segoe UI Semibold" panose="020B0702040204020203" pitchFamily="34" charset="0"/>
                    <a:cs typeface="Segoe UI Semibold" panose="020B0702040204020203" pitchFamily="34" charset="0"/>
                  </a:rPr>
                  <a:t>Independently versioned, deployed &amp; scaled</a:t>
                </a:r>
              </a:p>
            </p:txBody>
          </p:sp>
          <p:sp>
            <p:nvSpPr>
              <p:cNvPr id="230" name="TextBox 229">
                <a:extLst>
                  <a:ext uri="{FF2B5EF4-FFF2-40B4-BE49-F238E27FC236}">
                    <a16:creationId xmlns:a16="http://schemas.microsoft.com/office/drawing/2014/main" id="{3FFA6EDA-4AAE-43D8-AB82-1EE0BA06D8AE}"/>
                  </a:ext>
                </a:extLst>
              </p:cNvPr>
              <p:cNvSpPr txBox="1"/>
              <p:nvPr/>
            </p:nvSpPr>
            <p:spPr>
              <a:xfrm>
                <a:off x="6635816" y="4582383"/>
                <a:ext cx="4297680" cy="659291"/>
              </a:xfrm>
              <a:prstGeom prst="rect">
                <a:avLst/>
              </a:prstGeom>
              <a:noFill/>
            </p:spPr>
            <p:txBody>
              <a:bodyPr wrap="square" rtlCol="0">
                <a:spAutoFit/>
              </a:bodyPr>
              <a:lstStyle/>
              <a:p>
                <a:pPr defTabSz="448193"/>
                <a:r>
                  <a:rPr lang="en-US" sz="1200">
                    <a:latin typeface="Segoe UI" panose="020B0502040204020203" pitchFamily="34" charset="0"/>
                  </a:rPr>
                  <a:t>With a microservices architecture, developers can create, manage and improve application services independently, even using different languages</a:t>
                </a:r>
              </a:p>
            </p:txBody>
          </p:sp>
        </p:grpSp>
        <p:grpSp>
          <p:nvGrpSpPr>
            <p:cNvPr id="233" name="Group 232">
              <a:extLst>
                <a:ext uri="{FF2B5EF4-FFF2-40B4-BE49-F238E27FC236}">
                  <a16:creationId xmlns:a16="http://schemas.microsoft.com/office/drawing/2014/main" id="{8BBF90EA-EA38-4189-A2F3-7473DFF2C756}"/>
                </a:ext>
              </a:extLst>
            </p:cNvPr>
            <p:cNvGrpSpPr/>
            <p:nvPr/>
          </p:nvGrpSpPr>
          <p:grpSpPr>
            <a:xfrm>
              <a:off x="358929" y="5340733"/>
              <a:ext cx="690384" cy="690384"/>
              <a:chOff x="195753" y="5276619"/>
              <a:chExt cx="896425" cy="896425"/>
            </a:xfrm>
          </p:grpSpPr>
          <p:sp>
            <p:nvSpPr>
              <p:cNvPr id="228" name="Oval 227">
                <a:extLst>
                  <a:ext uri="{FF2B5EF4-FFF2-40B4-BE49-F238E27FC236}">
                    <a16:creationId xmlns:a16="http://schemas.microsoft.com/office/drawing/2014/main" id="{62D23A90-A1BE-4326-9F04-46BCECACB473}"/>
                  </a:ext>
                </a:extLst>
              </p:cNvPr>
              <p:cNvSpPr/>
              <p:nvPr/>
            </p:nvSpPr>
            <p:spPr>
              <a:xfrm>
                <a:off x="195753" y="5276619"/>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31" name="Graphic 230" descr="City">
                <a:extLst>
                  <a:ext uri="{FF2B5EF4-FFF2-40B4-BE49-F238E27FC236}">
                    <a16:creationId xmlns:a16="http://schemas.microsoft.com/office/drawing/2014/main" id="{8137BEB8-1183-438F-9400-48AD65995CC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3462" y="5374328"/>
                <a:ext cx="701006" cy="701006"/>
              </a:xfrm>
              <a:prstGeom prst="rect">
                <a:avLst/>
              </a:prstGeom>
            </p:spPr>
          </p:pic>
        </p:grpSp>
      </p:grpSp>
      <p:sp>
        <p:nvSpPr>
          <p:cNvPr id="237" name="TextBox 236">
            <a:extLst>
              <a:ext uri="{FF2B5EF4-FFF2-40B4-BE49-F238E27FC236}">
                <a16:creationId xmlns:a16="http://schemas.microsoft.com/office/drawing/2014/main" id="{6BD40919-3A69-4E50-AD40-68929B8D5BEC}"/>
              </a:ext>
            </a:extLst>
          </p:cNvPr>
          <p:cNvSpPr txBox="1"/>
          <p:nvPr/>
        </p:nvSpPr>
        <p:spPr>
          <a:xfrm>
            <a:off x="501425" y="5707724"/>
            <a:ext cx="47824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400">
                <a:latin typeface="Segoe UI" panose="020B0502040204020203" pitchFamily="34" charset="0"/>
              </a:rPr>
              <a:t>Containers provide the consistent format and isolation desired by microservices.  </a:t>
            </a:r>
          </a:p>
        </p:txBody>
      </p:sp>
    </p:spTree>
    <p:extLst>
      <p:ext uri="{BB962C8B-B14F-4D97-AF65-F5344CB8AC3E}">
        <p14:creationId xmlns:p14="http://schemas.microsoft.com/office/powerpoint/2010/main" val="219313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9"/>
                                        </p:tgtEl>
                                        <p:attrNameLst>
                                          <p:attrName>ppt_w</p:attrName>
                                        </p:attrNameLst>
                                      </p:cBhvr>
                                      <p:tavLst>
                                        <p:tav tm="0">
                                          <p:val>
                                            <p:strVal val="ppt_w"/>
                                          </p:val>
                                        </p:tav>
                                        <p:tav tm="100000">
                                          <p:val>
                                            <p:fltVal val="0"/>
                                          </p:val>
                                        </p:tav>
                                      </p:tavLst>
                                    </p:anim>
                                    <p:anim calcmode="lin" valueType="num">
                                      <p:cBhvr>
                                        <p:cTn id="7" dur="500"/>
                                        <p:tgtEl>
                                          <p:spTgt spid="39"/>
                                        </p:tgtEl>
                                        <p:attrNameLst>
                                          <p:attrName>ppt_h</p:attrName>
                                        </p:attrNameLst>
                                      </p:cBhvr>
                                      <p:tavLst>
                                        <p:tav tm="0">
                                          <p:val>
                                            <p:strVal val="ppt_h"/>
                                          </p:val>
                                        </p:tav>
                                        <p:tav tm="100000">
                                          <p:val>
                                            <p:fltVal val="0"/>
                                          </p:val>
                                        </p:tav>
                                      </p:tavLst>
                                    </p:anim>
                                    <p:animEffect transition="out" filter="fade">
                                      <p:cBhvr>
                                        <p:cTn id="8" dur="500"/>
                                        <p:tgtEl>
                                          <p:spTgt spid="39"/>
                                        </p:tgtEl>
                                      </p:cBhvr>
                                    </p:animEffect>
                                    <p:set>
                                      <p:cBhvr>
                                        <p:cTn id="9" dur="1" fill="hold">
                                          <p:stCondLst>
                                            <p:cond delay="499"/>
                                          </p:stCondLst>
                                        </p:cTn>
                                        <p:tgtEl>
                                          <p:spTgt spid="3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51"/>
                                        </p:tgtEl>
                                      </p:cBhvr>
                                    </p:animEffect>
                                    <p:set>
                                      <p:cBhvr>
                                        <p:cTn id="12" dur="1" fill="hold">
                                          <p:stCondLst>
                                            <p:cond delay="499"/>
                                          </p:stCondLst>
                                        </p:cTn>
                                        <p:tgtEl>
                                          <p:spTgt spid="51"/>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66"/>
                                        </p:tgtEl>
                                        <p:attrNameLst>
                                          <p:attrName>style.visibility</p:attrName>
                                        </p:attrNameLst>
                                      </p:cBhvr>
                                      <p:to>
                                        <p:strVal val="visible"/>
                                      </p:to>
                                    </p:set>
                                    <p:anim calcmode="lin" valueType="num">
                                      <p:cBhvr>
                                        <p:cTn id="16" dur="500" fill="hold"/>
                                        <p:tgtEl>
                                          <p:spTgt spid="166"/>
                                        </p:tgtEl>
                                        <p:attrNameLst>
                                          <p:attrName>ppt_w</p:attrName>
                                        </p:attrNameLst>
                                      </p:cBhvr>
                                      <p:tavLst>
                                        <p:tav tm="0">
                                          <p:val>
                                            <p:fltVal val="0"/>
                                          </p:val>
                                        </p:tav>
                                        <p:tav tm="100000">
                                          <p:val>
                                            <p:strVal val="#ppt_w"/>
                                          </p:val>
                                        </p:tav>
                                      </p:tavLst>
                                    </p:anim>
                                    <p:anim calcmode="lin" valueType="num">
                                      <p:cBhvr>
                                        <p:cTn id="17" dur="500" fill="hold"/>
                                        <p:tgtEl>
                                          <p:spTgt spid="166"/>
                                        </p:tgtEl>
                                        <p:attrNameLst>
                                          <p:attrName>ppt_h</p:attrName>
                                        </p:attrNameLst>
                                      </p:cBhvr>
                                      <p:tavLst>
                                        <p:tav tm="0">
                                          <p:val>
                                            <p:fltVal val="0"/>
                                          </p:val>
                                        </p:tav>
                                        <p:tav tm="100000">
                                          <p:val>
                                            <p:strVal val="#ppt_h"/>
                                          </p:val>
                                        </p:tav>
                                      </p:tavLst>
                                    </p:anim>
                                    <p:animEffect transition="in" filter="fade">
                                      <p:cBhvr>
                                        <p:cTn id="18" dur="500"/>
                                        <p:tgtEl>
                                          <p:spTgt spid="166"/>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 calcmode="lin" valueType="num">
                                      <p:cBhvr>
                                        <p:cTn id="22" dur="500" fill="hold"/>
                                        <p:tgtEl>
                                          <p:spTgt spid="178"/>
                                        </p:tgtEl>
                                        <p:attrNameLst>
                                          <p:attrName>ppt_w</p:attrName>
                                        </p:attrNameLst>
                                      </p:cBhvr>
                                      <p:tavLst>
                                        <p:tav tm="0">
                                          <p:val>
                                            <p:fltVal val="0"/>
                                          </p:val>
                                        </p:tav>
                                        <p:tav tm="100000">
                                          <p:val>
                                            <p:strVal val="#ppt_w"/>
                                          </p:val>
                                        </p:tav>
                                      </p:tavLst>
                                    </p:anim>
                                    <p:anim calcmode="lin" valueType="num">
                                      <p:cBhvr>
                                        <p:cTn id="23" dur="500" fill="hold"/>
                                        <p:tgtEl>
                                          <p:spTgt spid="178"/>
                                        </p:tgtEl>
                                        <p:attrNameLst>
                                          <p:attrName>ppt_h</p:attrName>
                                        </p:attrNameLst>
                                      </p:cBhvr>
                                      <p:tavLst>
                                        <p:tav tm="0">
                                          <p:val>
                                            <p:fltVal val="0"/>
                                          </p:val>
                                        </p:tav>
                                        <p:tav tm="100000">
                                          <p:val>
                                            <p:strVal val="#ppt_h"/>
                                          </p:val>
                                        </p:tav>
                                      </p:tavLst>
                                    </p:anim>
                                    <p:animEffect transition="in" filter="fade">
                                      <p:cBhvr>
                                        <p:cTn id="24" dur="500"/>
                                        <p:tgtEl>
                                          <p:spTgt spid="17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90"/>
                                        </p:tgtEl>
                                        <p:attrNameLst>
                                          <p:attrName>style.visibility</p:attrName>
                                        </p:attrNameLst>
                                      </p:cBhvr>
                                      <p:to>
                                        <p:strVal val="visible"/>
                                      </p:to>
                                    </p:set>
                                    <p:anim calcmode="lin" valueType="num">
                                      <p:cBhvr>
                                        <p:cTn id="28" dur="500" fill="hold"/>
                                        <p:tgtEl>
                                          <p:spTgt spid="190"/>
                                        </p:tgtEl>
                                        <p:attrNameLst>
                                          <p:attrName>ppt_w</p:attrName>
                                        </p:attrNameLst>
                                      </p:cBhvr>
                                      <p:tavLst>
                                        <p:tav tm="0">
                                          <p:val>
                                            <p:fltVal val="0"/>
                                          </p:val>
                                        </p:tav>
                                        <p:tav tm="100000">
                                          <p:val>
                                            <p:strVal val="#ppt_w"/>
                                          </p:val>
                                        </p:tav>
                                      </p:tavLst>
                                    </p:anim>
                                    <p:anim calcmode="lin" valueType="num">
                                      <p:cBhvr>
                                        <p:cTn id="29" dur="500" fill="hold"/>
                                        <p:tgtEl>
                                          <p:spTgt spid="190"/>
                                        </p:tgtEl>
                                        <p:attrNameLst>
                                          <p:attrName>ppt_h</p:attrName>
                                        </p:attrNameLst>
                                      </p:cBhvr>
                                      <p:tavLst>
                                        <p:tav tm="0">
                                          <p:val>
                                            <p:fltVal val="0"/>
                                          </p:val>
                                        </p:tav>
                                        <p:tav tm="100000">
                                          <p:val>
                                            <p:strVal val="#ppt_h"/>
                                          </p:val>
                                        </p:tav>
                                      </p:tavLst>
                                    </p:anim>
                                    <p:animEffect transition="in" filter="fade">
                                      <p:cBhvr>
                                        <p:cTn id="30" dur="500"/>
                                        <p:tgtEl>
                                          <p:spTgt spid="190"/>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02"/>
                                        </p:tgtEl>
                                        <p:attrNameLst>
                                          <p:attrName>style.visibility</p:attrName>
                                        </p:attrNameLst>
                                      </p:cBhvr>
                                      <p:to>
                                        <p:strVal val="visible"/>
                                      </p:to>
                                    </p:set>
                                    <p:anim calcmode="lin" valueType="num">
                                      <p:cBhvr>
                                        <p:cTn id="34" dur="500" fill="hold"/>
                                        <p:tgtEl>
                                          <p:spTgt spid="202"/>
                                        </p:tgtEl>
                                        <p:attrNameLst>
                                          <p:attrName>ppt_w</p:attrName>
                                        </p:attrNameLst>
                                      </p:cBhvr>
                                      <p:tavLst>
                                        <p:tav tm="0">
                                          <p:val>
                                            <p:fltVal val="0"/>
                                          </p:val>
                                        </p:tav>
                                        <p:tav tm="100000">
                                          <p:val>
                                            <p:strVal val="#ppt_w"/>
                                          </p:val>
                                        </p:tav>
                                      </p:tavLst>
                                    </p:anim>
                                    <p:anim calcmode="lin" valueType="num">
                                      <p:cBhvr>
                                        <p:cTn id="35" dur="500" fill="hold"/>
                                        <p:tgtEl>
                                          <p:spTgt spid="202"/>
                                        </p:tgtEl>
                                        <p:attrNameLst>
                                          <p:attrName>ppt_h</p:attrName>
                                        </p:attrNameLst>
                                      </p:cBhvr>
                                      <p:tavLst>
                                        <p:tav tm="0">
                                          <p:val>
                                            <p:fltVal val="0"/>
                                          </p:val>
                                        </p:tav>
                                        <p:tav tm="100000">
                                          <p:val>
                                            <p:strVal val="#ppt_h"/>
                                          </p:val>
                                        </p:tav>
                                      </p:tavLst>
                                    </p:anim>
                                    <p:animEffect transition="in" filter="fade">
                                      <p:cBhvr>
                                        <p:cTn id="36" dur="500"/>
                                        <p:tgtEl>
                                          <p:spTgt spid="20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53"/>
                                        </p:tgtEl>
                                        <p:attrNameLst>
                                          <p:attrName>ppt_w</p:attrName>
                                        </p:attrNameLst>
                                      </p:cBhvr>
                                      <p:tavLst>
                                        <p:tav tm="0">
                                          <p:val>
                                            <p:strVal val="ppt_w"/>
                                          </p:val>
                                        </p:tav>
                                        <p:tav tm="100000">
                                          <p:val>
                                            <p:fltVal val="0"/>
                                          </p:val>
                                        </p:tav>
                                      </p:tavLst>
                                    </p:anim>
                                    <p:anim calcmode="lin" valueType="num">
                                      <p:cBhvr>
                                        <p:cTn id="44" dur="500"/>
                                        <p:tgtEl>
                                          <p:spTgt spid="53"/>
                                        </p:tgtEl>
                                        <p:attrNameLst>
                                          <p:attrName>ppt_h</p:attrName>
                                        </p:attrNameLst>
                                      </p:cBhvr>
                                      <p:tavLst>
                                        <p:tav tm="0">
                                          <p:val>
                                            <p:strVal val="ppt_h"/>
                                          </p:val>
                                        </p:tav>
                                        <p:tav tm="100000">
                                          <p:val>
                                            <p:fltVal val="0"/>
                                          </p:val>
                                        </p:tav>
                                      </p:tavLst>
                                    </p:anim>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56"/>
                                        </p:tgtEl>
                                        <p:attrNameLst>
                                          <p:attrName>ppt_w</p:attrName>
                                        </p:attrNameLst>
                                      </p:cBhvr>
                                      <p:tavLst>
                                        <p:tav tm="0">
                                          <p:val>
                                            <p:strVal val="ppt_w"/>
                                          </p:val>
                                        </p:tav>
                                        <p:tav tm="100000">
                                          <p:val>
                                            <p:fltVal val="0"/>
                                          </p:val>
                                        </p:tav>
                                      </p:tavLst>
                                    </p:anim>
                                    <p:anim calcmode="lin" valueType="num">
                                      <p:cBhvr>
                                        <p:cTn id="49" dur="500"/>
                                        <p:tgtEl>
                                          <p:spTgt spid="56"/>
                                        </p:tgtEl>
                                        <p:attrNameLst>
                                          <p:attrName>ppt_h</p:attrName>
                                        </p:attrNameLst>
                                      </p:cBhvr>
                                      <p:tavLst>
                                        <p:tav tm="0">
                                          <p:val>
                                            <p:strVal val="ppt_h"/>
                                          </p:val>
                                        </p:tav>
                                        <p:tav tm="100000">
                                          <p:val>
                                            <p:fltVal val="0"/>
                                          </p:val>
                                        </p:tav>
                                      </p:tavLst>
                                    </p:anim>
                                    <p:animEffect transition="out" filter="fade">
                                      <p:cBhvr>
                                        <p:cTn id="50" dur="500"/>
                                        <p:tgtEl>
                                          <p:spTgt spid="56"/>
                                        </p:tgtEl>
                                      </p:cBhvr>
                                    </p:animEffect>
                                    <p:set>
                                      <p:cBhvr>
                                        <p:cTn id="51" dur="1" fill="hold">
                                          <p:stCondLst>
                                            <p:cond delay="499"/>
                                          </p:stCondLst>
                                        </p:cTn>
                                        <p:tgtEl>
                                          <p:spTgt spid="56"/>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59"/>
                                        </p:tgtEl>
                                        <p:attrNameLst>
                                          <p:attrName>ppt_w</p:attrName>
                                        </p:attrNameLst>
                                      </p:cBhvr>
                                      <p:tavLst>
                                        <p:tav tm="0">
                                          <p:val>
                                            <p:strVal val="ppt_w"/>
                                          </p:val>
                                        </p:tav>
                                        <p:tav tm="100000">
                                          <p:val>
                                            <p:fltVal val="0"/>
                                          </p:val>
                                        </p:tav>
                                      </p:tavLst>
                                    </p:anim>
                                    <p:anim calcmode="lin" valueType="num">
                                      <p:cBhvr>
                                        <p:cTn id="54" dur="500"/>
                                        <p:tgtEl>
                                          <p:spTgt spid="59"/>
                                        </p:tgtEl>
                                        <p:attrNameLst>
                                          <p:attrName>ppt_h</p:attrName>
                                        </p:attrNameLst>
                                      </p:cBhvr>
                                      <p:tavLst>
                                        <p:tav tm="0">
                                          <p:val>
                                            <p:strVal val="ppt_h"/>
                                          </p:val>
                                        </p:tav>
                                        <p:tav tm="100000">
                                          <p:val>
                                            <p:fltVal val="0"/>
                                          </p:val>
                                        </p:tav>
                                      </p:tavLst>
                                    </p:anim>
                                    <p:animEffect transition="out" filter="fade">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63"/>
                                        </p:tgtEl>
                                        <p:attrNameLst>
                                          <p:attrName>ppt_w</p:attrName>
                                        </p:attrNameLst>
                                      </p:cBhvr>
                                      <p:tavLst>
                                        <p:tav tm="0">
                                          <p:val>
                                            <p:strVal val="ppt_w"/>
                                          </p:val>
                                        </p:tav>
                                        <p:tav tm="100000">
                                          <p:val>
                                            <p:fltVal val="0"/>
                                          </p:val>
                                        </p:tav>
                                      </p:tavLst>
                                    </p:anim>
                                    <p:anim calcmode="lin" valueType="num">
                                      <p:cBhvr>
                                        <p:cTn id="59" dur="500"/>
                                        <p:tgtEl>
                                          <p:spTgt spid="63"/>
                                        </p:tgtEl>
                                        <p:attrNameLst>
                                          <p:attrName>ppt_h</p:attrName>
                                        </p:attrNameLst>
                                      </p:cBhvr>
                                      <p:tavLst>
                                        <p:tav tm="0">
                                          <p:val>
                                            <p:strVal val="ppt_h"/>
                                          </p:val>
                                        </p:tav>
                                        <p:tav tm="100000">
                                          <p:val>
                                            <p:fltVal val="0"/>
                                          </p:val>
                                        </p:tav>
                                      </p:tavLst>
                                    </p:anim>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66"/>
                                        </p:tgtEl>
                                        <p:attrNameLst>
                                          <p:attrName>ppt_w</p:attrName>
                                        </p:attrNameLst>
                                      </p:cBhvr>
                                      <p:tavLst>
                                        <p:tav tm="0">
                                          <p:val>
                                            <p:strVal val="ppt_w"/>
                                          </p:val>
                                        </p:tav>
                                        <p:tav tm="100000">
                                          <p:val>
                                            <p:fltVal val="0"/>
                                          </p:val>
                                        </p:tav>
                                      </p:tavLst>
                                    </p:anim>
                                    <p:anim calcmode="lin" valueType="num">
                                      <p:cBhvr>
                                        <p:cTn id="64" dur="500"/>
                                        <p:tgtEl>
                                          <p:spTgt spid="66"/>
                                        </p:tgtEl>
                                        <p:attrNameLst>
                                          <p:attrName>ppt_h</p:attrName>
                                        </p:attrNameLst>
                                      </p:cBhvr>
                                      <p:tavLst>
                                        <p:tav tm="0">
                                          <p:val>
                                            <p:strVal val="ppt_h"/>
                                          </p:val>
                                        </p:tav>
                                        <p:tav tm="100000">
                                          <p:val>
                                            <p:fltVal val="0"/>
                                          </p:val>
                                        </p:tav>
                                      </p:tavLst>
                                    </p:anim>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69"/>
                                        </p:tgtEl>
                                        <p:attrNameLst>
                                          <p:attrName>ppt_w</p:attrName>
                                        </p:attrNameLst>
                                      </p:cBhvr>
                                      <p:tavLst>
                                        <p:tav tm="0">
                                          <p:val>
                                            <p:strVal val="ppt_w"/>
                                          </p:val>
                                        </p:tav>
                                        <p:tav tm="100000">
                                          <p:val>
                                            <p:fltVal val="0"/>
                                          </p:val>
                                        </p:tav>
                                      </p:tavLst>
                                    </p:anim>
                                    <p:anim calcmode="lin" valueType="num">
                                      <p:cBhvr>
                                        <p:cTn id="69" dur="500"/>
                                        <p:tgtEl>
                                          <p:spTgt spid="69"/>
                                        </p:tgtEl>
                                        <p:attrNameLst>
                                          <p:attrName>ppt_h</p:attrName>
                                        </p:attrNameLst>
                                      </p:cBhvr>
                                      <p:tavLst>
                                        <p:tav tm="0">
                                          <p:val>
                                            <p:strVal val="ppt_h"/>
                                          </p:val>
                                        </p:tav>
                                        <p:tav tm="100000">
                                          <p:val>
                                            <p:fltVal val="0"/>
                                          </p:val>
                                        </p:tav>
                                      </p:tavLst>
                                    </p:anim>
                                    <p:animEffect transition="out" filter="fade">
                                      <p:cBhvr>
                                        <p:cTn id="70" dur="500"/>
                                        <p:tgtEl>
                                          <p:spTgt spid="69"/>
                                        </p:tgtEl>
                                      </p:cBhvr>
                                    </p:animEffect>
                                    <p:set>
                                      <p:cBhvr>
                                        <p:cTn id="71" dur="1" fill="hold">
                                          <p:stCondLst>
                                            <p:cond delay="499"/>
                                          </p:stCondLst>
                                        </p:cTn>
                                        <p:tgtEl>
                                          <p:spTgt spid="69"/>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98"/>
                                        </p:tgtEl>
                                        <p:attrNameLst>
                                          <p:attrName>style.visibility</p:attrName>
                                        </p:attrNameLst>
                                      </p:cBhvr>
                                      <p:to>
                                        <p:strVal val="visible"/>
                                      </p:to>
                                    </p:set>
                                    <p:anim calcmode="lin" valueType="num">
                                      <p:cBhvr>
                                        <p:cTn id="75" dur="500" fill="hold"/>
                                        <p:tgtEl>
                                          <p:spTgt spid="98"/>
                                        </p:tgtEl>
                                        <p:attrNameLst>
                                          <p:attrName>ppt_w</p:attrName>
                                        </p:attrNameLst>
                                      </p:cBhvr>
                                      <p:tavLst>
                                        <p:tav tm="0">
                                          <p:val>
                                            <p:fltVal val="0"/>
                                          </p:val>
                                        </p:tav>
                                        <p:tav tm="100000">
                                          <p:val>
                                            <p:strVal val="#ppt_w"/>
                                          </p:val>
                                        </p:tav>
                                      </p:tavLst>
                                    </p:anim>
                                    <p:anim calcmode="lin" valueType="num">
                                      <p:cBhvr>
                                        <p:cTn id="76" dur="500" fill="hold"/>
                                        <p:tgtEl>
                                          <p:spTgt spid="98"/>
                                        </p:tgtEl>
                                        <p:attrNameLst>
                                          <p:attrName>ppt_h</p:attrName>
                                        </p:attrNameLst>
                                      </p:cBhvr>
                                      <p:tavLst>
                                        <p:tav tm="0">
                                          <p:val>
                                            <p:fltVal val="0"/>
                                          </p:val>
                                        </p:tav>
                                        <p:tav tm="100000">
                                          <p:val>
                                            <p:strVal val="#ppt_h"/>
                                          </p:val>
                                        </p:tav>
                                      </p:tavLst>
                                    </p:anim>
                                    <p:animEffect transition="in" filter="fade">
                                      <p:cBhvr>
                                        <p:cTn id="77" dur="500"/>
                                        <p:tgtEl>
                                          <p:spTgt spid="98"/>
                                        </p:tgtEl>
                                      </p:cBhvr>
                                    </p:animEffect>
                                  </p:childTnLst>
                                </p:cTn>
                              </p:par>
                              <p:par>
                                <p:cTn id="78" presetID="53" presetClass="entr" presetSubtype="16" fill="hold" nodeType="withEffect">
                                  <p:stCondLst>
                                    <p:cond delay="0"/>
                                  </p:stCondLst>
                                  <p:childTnLst>
                                    <p:set>
                                      <p:cBhvr>
                                        <p:cTn id="79" dur="1" fill="hold">
                                          <p:stCondLst>
                                            <p:cond delay="0"/>
                                          </p:stCondLst>
                                        </p:cTn>
                                        <p:tgtEl>
                                          <p:spTgt spid="136"/>
                                        </p:tgtEl>
                                        <p:attrNameLst>
                                          <p:attrName>style.visibility</p:attrName>
                                        </p:attrNameLst>
                                      </p:cBhvr>
                                      <p:to>
                                        <p:strVal val="visible"/>
                                      </p:to>
                                    </p:set>
                                    <p:anim calcmode="lin" valueType="num">
                                      <p:cBhvr>
                                        <p:cTn id="80" dur="500" fill="hold"/>
                                        <p:tgtEl>
                                          <p:spTgt spid="136"/>
                                        </p:tgtEl>
                                        <p:attrNameLst>
                                          <p:attrName>ppt_w</p:attrName>
                                        </p:attrNameLst>
                                      </p:cBhvr>
                                      <p:tavLst>
                                        <p:tav tm="0">
                                          <p:val>
                                            <p:fltVal val="0"/>
                                          </p:val>
                                        </p:tav>
                                        <p:tav tm="100000">
                                          <p:val>
                                            <p:strVal val="#ppt_w"/>
                                          </p:val>
                                        </p:tav>
                                      </p:tavLst>
                                    </p:anim>
                                    <p:anim calcmode="lin" valueType="num">
                                      <p:cBhvr>
                                        <p:cTn id="81" dur="500" fill="hold"/>
                                        <p:tgtEl>
                                          <p:spTgt spid="136"/>
                                        </p:tgtEl>
                                        <p:attrNameLst>
                                          <p:attrName>ppt_h</p:attrName>
                                        </p:attrNameLst>
                                      </p:cBhvr>
                                      <p:tavLst>
                                        <p:tav tm="0">
                                          <p:val>
                                            <p:fltVal val="0"/>
                                          </p:val>
                                        </p:tav>
                                        <p:tav tm="100000">
                                          <p:val>
                                            <p:strVal val="#ppt_h"/>
                                          </p:val>
                                        </p:tav>
                                      </p:tavLst>
                                    </p:anim>
                                    <p:animEffect transition="in" filter="fade">
                                      <p:cBhvr>
                                        <p:cTn id="82" dur="500"/>
                                        <p:tgtEl>
                                          <p:spTgt spid="136"/>
                                        </p:tgtEl>
                                      </p:cBhvr>
                                    </p:animEffect>
                                  </p:childTnLst>
                                </p:cTn>
                              </p:par>
                              <p:par>
                                <p:cTn id="83" presetID="53" presetClass="entr" presetSubtype="16"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 calcmode="lin" valueType="num">
                                      <p:cBhvr>
                                        <p:cTn id="85" dur="500" fill="hold"/>
                                        <p:tgtEl>
                                          <p:spTgt spid="151"/>
                                        </p:tgtEl>
                                        <p:attrNameLst>
                                          <p:attrName>ppt_w</p:attrName>
                                        </p:attrNameLst>
                                      </p:cBhvr>
                                      <p:tavLst>
                                        <p:tav tm="0">
                                          <p:val>
                                            <p:fltVal val="0"/>
                                          </p:val>
                                        </p:tav>
                                        <p:tav tm="100000">
                                          <p:val>
                                            <p:strVal val="#ppt_w"/>
                                          </p:val>
                                        </p:tav>
                                      </p:tavLst>
                                    </p:anim>
                                    <p:anim calcmode="lin" valueType="num">
                                      <p:cBhvr>
                                        <p:cTn id="86" dur="500" fill="hold"/>
                                        <p:tgtEl>
                                          <p:spTgt spid="151"/>
                                        </p:tgtEl>
                                        <p:attrNameLst>
                                          <p:attrName>ppt_h</p:attrName>
                                        </p:attrNameLst>
                                      </p:cBhvr>
                                      <p:tavLst>
                                        <p:tav tm="0">
                                          <p:val>
                                            <p:fltVal val="0"/>
                                          </p:val>
                                        </p:tav>
                                        <p:tav tm="100000">
                                          <p:val>
                                            <p:strVal val="#ppt_h"/>
                                          </p:val>
                                        </p:tav>
                                      </p:tavLst>
                                    </p:anim>
                                    <p:animEffect transition="in" filter="fade">
                                      <p:cBhvr>
                                        <p:cTn id="87" dur="500"/>
                                        <p:tgtEl>
                                          <p:spTgt spid="151"/>
                                        </p:tgtEl>
                                      </p:cBhvr>
                                    </p:animEffect>
                                  </p:childTnLst>
                                </p:cTn>
                              </p:par>
                              <p:par>
                                <p:cTn id="88" presetID="53" presetClass="entr" presetSubtype="16" fill="hold" nodeType="withEffect">
                                  <p:stCondLst>
                                    <p:cond delay="250"/>
                                  </p:stCondLst>
                                  <p:childTnLst>
                                    <p:set>
                                      <p:cBhvr>
                                        <p:cTn id="89" dur="1" fill="hold">
                                          <p:stCondLst>
                                            <p:cond delay="0"/>
                                          </p:stCondLst>
                                        </p:cTn>
                                        <p:tgtEl>
                                          <p:spTgt spid="160"/>
                                        </p:tgtEl>
                                        <p:attrNameLst>
                                          <p:attrName>style.visibility</p:attrName>
                                        </p:attrNameLst>
                                      </p:cBhvr>
                                      <p:to>
                                        <p:strVal val="visible"/>
                                      </p:to>
                                    </p:set>
                                    <p:anim calcmode="lin" valueType="num">
                                      <p:cBhvr>
                                        <p:cTn id="90" dur="500" fill="hold"/>
                                        <p:tgtEl>
                                          <p:spTgt spid="160"/>
                                        </p:tgtEl>
                                        <p:attrNameLst>
                                          <p:attrName>ppt_w</p:attrName>
                                        </p:attrNameLst>
                                      </p:cBhvr>
                                      <p:tavLst>
                                        <p:tav tm="0">
                                          <p:val>
                                            <p:fltVal val="0"/>
                                          </p:val>
                                        </p:tav>
                                        <p:tav tm="100000">
                                          <p:val>
                                            <p:strVal val="#ppt_w"/>
                                          </p:val>
                                        </p:tav>
                                      </p:tavLst>
                                    </p:anim>
                                    <p:anim calcmode="lin" valueType="num">
                                      <p:cBhvr>
                                        <p:cTn id="91" dur="500" fill="hold"/>
                                        <p:tgtEl>
                                          <p:spTgt spid="160"/>
                                        </p:tgtEl>
                                        <p:attrNameLst>
                                          <p:attrName>ppt_h</p:attrName>
                                        </p:attrNameLst>
                                      </p:cBhvr>
                                      <p:tavLst>
                                        <p:tav tm="0">
                                          <p:val>
                                            <p:fltVal val="0"/>
                                          </p:val>
                                        </p:tav>
                                        <p:tav tm="100000">
                                          <p:val>
                                            <p:strVal val="#ppt_h"/>
                                          </p:val>
                                        </p:tav>
                                      </p:tavLst>
                                    </p:anim>
                                    <p:animEffect transition="in" filter="fade">
                                      <p:cBhvr>
                                        <p:cTn id="92" dur="500"/>
                                        <p:tgtEl>
                                          <p:spTgt spid="160"/>
                                        </p:tgtEl>
                                      </p:cBhvr>
                                    </p:animEffect>
                                  </p:childTnLst>
                                </p:cTn>
                              </p:par>
                              <p:par>
                                <p:cTn id="93" presetID="53" presetClass="entr" presetSubtype="16" fill="hold"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nodeType="withEffect">
                                  <p:stCondLst>
                                    <p:cond delay="25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104"/>
                                        </p:tgtEl>
                                        <p:attrNameLst>
                                          <p:attrName>style.visibility</p:attrName>
                                        </p:attrNameLst>
                                      </p:cBhvr>
                                      <p:to>
                                        <p:strVal val="visible"/>
                                      </p:to>
                                    </p:set>
                                    <p:anim calcmode="lin" valueType="num">
                                      <p:cBhvr>
                                        <p:cTn id="105" dur="500" fill="hold"/>
                                        <p:tgtEl>
                                          <p:spTgt spid="104"/>
                                        </p:tgtEl>
                                        <p:attrNameLst>
                                          <p:attrName>ppt_w</p:attrName>
                                        </p:attrNameLst>
                                      </p:cBhvr>
                                      <p:tavLst>
                                        <p:tav tm="0">
                                          <p:val>
                                            <p:fltVal val="0"/>
                                          </p:val>
                                        </p:tav>
                                        <p:tav tm="100000">
                                          <p:val>
                                            <p:strVal val="#ppt_w"/>
                                          </p:val>
                                        </p:tav>
                                      </p:tavLst>
                                    </p:anim>
                                    <p:anim calcmode="lin" valueType="num">
                                      <p:cBhvr>
                                        <p:cTn id="106" dur="500" fill="hold"/>
                                        <p:tgtEl>
                                          <p:spTgt spid="104"/>
                                        </p:tgtEl>
                                        <p:attrNameLst>
                                          <p:attrName>ppt_h</p:attrName>
                                        </p:attrNameLst>
                                      </p:cBhvr>
                                      <p:tavLst>
                                        <p:tav tm="0">
                                          <p:val>
                                            <p:fltVal val="0"/>
                                          </p:val>
                                        </p:tav>
                                        <p:tav tm="100000">
                                          <p:val>
                                            <p:strVal val="#ppt_h"/>
                                          </p:val>
                                        </p:tav>
                                      </p:tavLst>
                                    </p:anim>
                                    <p:animEffect transition="in" filter="fade">
                                      <p:cBhvr>
                                        <p:cTn id="107" dur="500"/>
                                        <p:tgtEl>
                                          <p:spTgt spid="104"/>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127"/>
                                        </p:tgtEl>
                                        <p:attrNameLst>
                                          <p:attrName>style.visibility</p:attrName>
                                        </p:attrNameLst>
                                      </p:cBhvr>
                                      <p:to>
                                        <p:strVal val="visible"/>
                                      </p:to>
                                    </p:set>
                                    <p:anim calcmode="lin" valueType="num">
                                      <p:cBhvr>
                                        <p:cTn id="110" dur="500" fill="hold"/>
                                        <p:tgtEl>
                                          <p:spTgt spid="127"/>
                                        </p:tgtEl>
                                        <p:attrNameLst>
                                          <p:attrName>ppt_w</p:attrName>
                                        </p:attrNameLst>
                                      </p:cBhvr>
                                      <p:tavLst>
                                        <p:tav tm="0">
                                          <p:val>
                                            <p:fltVal val="0"/>
                                          </p:val>
                                        </p:tav>
                                        <p:tav tm="100000">
                                          <p:val>
                                            <p:strVal val="#ppt_w"/>
                                          </p:val>
                                        </p:tav>
                                      </p:tavLst>
                                    </p:anim>
                                    <p:anim calcmode="lin" valueType="num">
                                      <p:cBhvr>
                                        <p:cTn id="111" dur="500" fill="hold"/>
                                        <p:tgtEl>
                                          <p:spTgt spid="127"/>
                                        </p:tgtEl>
                                        <p:attrNameLst>
                                          <p:attrName>ppt_h</p:attrName>
                                        </p:attrNameLst>
                                      </p:cBhvr>
                                      <p:tavLst>
                                        <p:tav tm="0">
                                          <p:val>
                                            <p:fltVal val="0"/>
                                          </p:val>
                                        </p:tav>
                                        <p:tav tm="100000">
                                          <p:val>
                                            <p:strVal val="#ppt_h"/>
                                          </p:val>
                                        </p:tav>
                                      </p:tavLst>
                                    </p:anim>
                                    <p:animEffect transition="in" filter="fade">
                                      <p:cBhvr>
                                        <p:cTn id="112" dur="500"/>
                                        <p:tgtEl>
                                          <p:spTgt spid="127"/>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118"/>
                                        </p:tgtEl>
                                        <p:attrNameLst>
                                          <p:attrName>style.visibility</p:attrName>
                                        </p:attrNameLst>
                                      </p:cBhvr>
                                      <p:to>
                                        <p:strVal val="visible"/>
                                      </p:to>
                                    </p:set>
                                    <p:anim calcmode="lin" valueType="num">
                                      <p:cBhvr>
                                        <p:cTn id="115" dur="500" fill="hold"/>
                                        <p:tgtEl>
                                          <p:spTgt spid="118"/>
                                        </p:tgtEl>
                                        <p:attrNameLst>
                                          <p:attrName>ppt_w</p:attrName>
                                        </p:attrNameLst>
                                      </p:cBhvr>
                                      <p:tavLst>
                                        <p:tav tm="0">
                                          <p:val>
                                            <p:fltVal val="0"/>
                                          </p:val>
                                        </p:tav>
                                        <p:tav tm="100000">
                                          <p:val>
                                            <p:strVal val="#ppt_w"/>
                                          </p:val>
                                        </p:tav>
                                      </p:tavLst>
                                    </p:anim>
                                    <p:anim calcmode="lin" valueType="num">
                                      <p:cBhvr>
                                        <p:cTn id="116" dur="500" fill="hold"/>
                                        <p:tgtEl>
                                          <p:spTgt spid="118"/>
                                        </p:tgtEl>
                                        <p:attrNameLst>
                                          <p:attrName>ppt_h</p:attrName>
                                        </p:attrNameLst>
                                      </p:cBhvr>
                                      <p:tavLst>
                                        <p:tav tm="0">
                                          <p:val>
                                            <p:fltVal val="0"/>
                                          </p:val>
                                        </p:tav>
                                        <p:tav tm="100000">
                                          <p:val>
                                            <p:strVal val="#ppt_h"/>
                                          </p:val>
                                        </p:tav>
                                      </p:tavLst>
                                    </p:anim>
                                    <p:animEffect transition="in" filter="fade">
                                      <p:cBhvr>
                                        <p:cTn id="117" dur="500"/>
                                        <p:tgtEl>
                                          <p:spTgt spid="118"/>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 calcmode="lin" valueType="num">
                                      <p:cBhvr>
                                        <p:cTn id="120" dur="500" fill="hold"/>
                                        <p:tgtEl>
                                          <p:spTgt spid="133"/>
                                        </p:tgtEl>
                                        <p:attrNameLst>
                                          <p:attrName>ppt_w</p:attrName>
                                        </p:attrNameLst>
                                      </p:cBhvr>
                                      <p:tavLst>
                                        <p:tav tm="0">
                                          <p:val>
                                            <p:fltVal val="0"/>
                                          </p:val>
                                        </p:tav>
                                        <p:tav tm="100000">
                                          <p:val>
                                            <p:strVal val="#ppt_w"/>
                                          </p:val>
                                        </p:tav>
                                      </p:tavLst>
                                    </p:anim>
                                    <p:anim calcmode="lin" valueType="num">
                                      <p:cBhvr>
                                        <p:cTn id="121" dur="500" fill="hold"/>
                                        <p:tgtEl>
                                          <p:spTgt spid="133"/>
                                        </p:tgtEl>
                                        <p:attrNameLst>
                                          <p:attrName>ppt_h</p:attrName>
                                        </p:attrNameLst>
                                      </p:cBhvr>
                                      <p:tavLst>
                                        <p:tav tm="0">
                                          <p:val>
                                            <p:fltVal val="0"/>
                                          </p:val>
                                        </p:tav>
                                        <p:tav tm="100000">
                                          <p:val>
                                            <p:strVal val="#ppt_h"/>
                                          </p:val>
                                        </p:tav>
                                      </p:tavLst>
                                    </p:anim>
                                    <p:animEffect transition="in" filter="fade">
                                      <p:cBhvr>
                                        <p:cTn id="122" dur="500"/>
                                        <p:tgtEl>
                                          <p:spTgt spid="133"/>
                                        </p:tgtEl>
                                      </p:cBhvr>
                                    </p:animEffect>
                                  </p:childTnLst>
                                </p:cTn>
                              </p:par>
                              <p:par>
                                <p:cTn id="123" presetID="53" presetClass="entr" presetSubtype="16"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 calcmode="lin" valueType="num">
                                      <p:cBhvr>
                                        <p:cTn id="125" dur="500" fill="hold"/>
                                        <p:tgtEl>
                                          <p:spTgt spid="142"/>
                                        </p:tgtEl>
                                        <p:attrNameLst>
                                          <p:attrName>ppt_w</p:attrName>
                                        </p:attrNameLst>
                                      </p:cBhvr>
                                      <p:tavLst>
                                        <p:tav tm="0">
                                          <p:val>
                                            <p:fltVal val="0"/>
                                          </p:val>
                                        </p:tav>
                                        <p:tav tm="100000">
                                          <p:val>
                                            <p:strVal val="#ppt_w"/>
                                          </p:val>
                                        </p:tav>
                                      </p:tavLst>
                                    </p:anim>
                                    <p:anim calcmode="lin" valueType="num">
                                      <p:cBhvr>
                                        <p:cTn id="126" dur="500" fill="hold"/>
                                        <p:tgtEl>
                                          <p:spTgt spid="142"/>
                                        </p:tgtEl>
                                        <p:attrNameLst>
                                          <p:attrName>ppt_h</p:attrName>
                                        </p:attrNameLst>
                                      </p:cBhvr>
                                      <p:tavLst>
                                        <p:tav tm="0">
                                          <p:val>
                                            <p:fltVal val="0"/>
                                          </p:val>
                                        </p:tav>
                                        <p:tav tm="100000">
                                          <p:val>
                                            <p:strVal val="#ppt_h"/>
                                          </p:val>
                                        </p:tav>
                                      </p:tavLst>
                                    </p:anim>
                                    <p:animEffect transition="in" filter="fade">
                                      <p:cBhvr>
                                        <p:cTn id="127" dur="500"/>
                                        <p:tgtEl>
                                          <p:spTgt spid="142"/>
                                        </p:tgtEl>
                                      </p:cBhvr>
                                    </p:animEffect>
                                  </p:childTnLst>
                                </p:cTn>
                              </p:par>
                              <p:par>
                                <p:cTn id="128" presetID="53" presetClass="entr" presetSubtype="16" fill="hold" nodeType="withEffect">
                                  <p:stCondLst>
                                    <p:cond delay="0"/>
                                  </p:stCondLst>
                                  <p:childTnLst>
                                    <p:set>
                                      <p:cBhvr>
                                        <p:cTn id="129" dur="1" fill="hold">
                                          <p:stCondLst>
                                            <p:cond delay="0"/>
                                          </p:stCondLst>
                                        </p:cTn>
                                        <p:tgtEl>
                                          <p:spTgt spid="101"/>
                                        </p:tgtEl>
                                        <p:attrNameLst>
                                          <p:attrName>style.visibility</p:attrName>
                                        </p:attrNameLst>
                                      </p:cBhvr>
                                      <p:to>
                                        <p:strVal val="visible"/>
                                      </p:to>
                                    </p:set>
                                    <p:anim calcmode="lin" valueType="num">
                                      <p:cBhvr>
                                        <p:cTn id="130" dur="500" fill="hold"/>
                                        <p:tgtEl>
                                          <p:spTgt spid="101"/>
                                        </p:tgtEl>
                                        <p:attrNameLst>
                                          <p:attrName>ppt_w</p:attrName>
                                        </p:attrNameLst>
                                      </p:cBhvr>
                                      <p:tavLst>
                                        <p:tav tm="0">
                                          <p:val>
                                            <p:fltVal val="0"/>
                                          </p:val>
                                        </p:tav>
                                        <p:tav tm="100000">
                                          <p:val>
                                            <p:strVal val="#ppt_w"/>
                                          </p:val>
                                        </p:tav>
                                      </p:tavLst>
                                    </p:anim>
                                    <p:anim calcmode="lin" valueType="num">
                                      <p:cBhvr>
                                        <p:cTn id="131" dur="500" fill="hold"/>
                                        <p:tgtEl>
                                          <p:spTgt spid="101"/>
                                        </p:tgtEl>
                                        <p:attrNameLst>
                                          <p:attrName>ppt_h</p:attrName>
                                        </p:attrNameLst>
                                      </p:cBhvr>
                                      <p:tavLst>
                                        <p:tav tm="0">
                                          <p:val>
                                            <p:fltVal val="0"/>
                                          </p:val>
                                        </p:tav>
                                        <p:tav tm="100000">
                                          <p:val>
                                            <p:strVal val="#ppt_h"/>
                                          </p:val>
                                        </p:tav>
                                      </p:tavLst>
                                    </p:anim>
                                    <p:animEffect transition="in" filter="fade">
                                      <p:cBhvr>
                                        <p:cTn id="132" dur="500"/>
                                        <p:tgtEl>
                                          <p:spTgt spid="101"/>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107"/>
                                        </p:tgtEl>
                                        <p:attrNameLst>
                                          <p:attrName>style.visibility</p:attrName>
                                        </p:attrNameLst>
                                      </p:cBhvr>
                                      <p:to>
                                        <p:strVal val="visible"/>
                                      </p:to>
                                    </p:set>
                                    <p:anim calcmode="lin" valueType="num">
                                      <p:cBhvr>
                                        <p:cTn id="135" dur="500" fill="hold"/>
                                        <p:tgtEl>
                                          <p:spTgt spid="107"/>
                                        </p:tgtEl>
                                        <p:attrNameLst>
                                          <p:attrName>ppt_w</p:attrName>
                                        </p:attrNameLst>
                                      </p:cBhvr>
                                      <p:tavLst>
                                        <p:tav tm="0">
                                          <p:val>
                                            <p:fltVal val="0"/>
                                          </p:val>
                                        </p:tav>
                                        <p:tav tm="100000">
                                          <p:val>
                                            <p:strVal val="#ppt_w"/>
                                          </p:val>
                                        </p:tav>
                                      </p:tavLst>
                                    </p:anim>
                                    <p:anim calcmode="lin" valueType="num">
                                      <p:cBhvr>
                                        <p:cTn id="136" dur="500" fill="hold"/>
                                        <p:tgtEl>
                                          <p:spTgt spid="107"/>
                                        </p:tgtEl>
                                        <p:attrNameLst>
                                          <p:attrName>ppt_h</p:attrName>
                                        </p:attrNameLst>
                                      </p:cBhvr>
                                      <p:tavLst>
                                        <p:tav tm="0">
                                          <p:val>
                                            <p:fltVal val="0"/>
                                          </p:val>
                                        </p:tav>
                                        <p:tav tm="100000">
                                          <p:val>
                                            <p:strVal val="#ppt_h"/>
                                          </p:val>
                                        </p:tav>
                                      </p:tavLst>
                                    </p:anim>
                                    <p:animEffect transition="in" filter="fade">
                                      <p:cBhvr>
                                        <p:cTn id="137" dur="500"/>
                                        <p:tgtEl>
                                          <p:spTgt spid="107"/>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145"/>
                                        </p:tgtEl>
                                        <p:attrNameLst>
                                          <p:attrName>style.visibility</p:attrName>
                                        </p:attrNameLst>
                                      </p:cBhvr>
                                      <p:to>
                                        <p:strVal val="visible"/>
                                      </p:to>
                                    </p:set>
                                    <p:anim calcmode="lin" valueType="num">
                                      <p:cBhvr>
                                        <p:cTn id="140" dur="500" fill="hold"/>
                                        <p:tgtEl>
                                          <p:spTgt spid="145"/>
                                        </p:tgtEl>
                                        <p:attrNameLst>
                                          <p:attrName>ppt_w</p:attrName>
                                        </p:attrNameLst>
                                      </p:cBhvr>
                                      <p:tavLst>
                                        <p:tav tm="0">
                                          <p:val>
                                            <p:fltVal val="0"/>
                                          </p:val>
                                        </p:tav>
                                        <p:tav tm="100000">
                                          <p:val>
                                            <p:strVal val="#ppt_w"/>
                                          </p:val>
                                        </p:tav>
                                      </p:tavLst>
                                    </p:anim>
                                    <p:anim calcmode="lin" valueType="num">
                                      <p:cBhvr>
                                        <p:cTn id="141" dur="500" fill="hold"/>
                                        <p:tgtEl>
                                          <p:spTgt spid="145"/>
                                        </p:tgtEl>
                                        <p:attrNameLst>
                                          <p:attrName>ppt_h</p:attrName>
                                        </p:attrNameLst>
                                      </p:cBhvr>
                                      <p:tavLst>
                                        <p:tav tm="0">
                                          <p:val>
                                            <p:fltVal val="0"/>
                                          </p:val>
                                        </p:tav>
                                        <p:tav tm="100000">
                                          <p:val>
                                            <p:strVal val="#ppt_h"/>
                                          </p:val>
                                        </p:tav>
                                      </p:tavLst>
                                    </p:anim>
                                    <p:animEffect transition="in" filter="fade">
                                      <p:cBhvr>
                                        <p:cTn id="142" dur="500"/>
                                        <p:tgtEl>
                                          <p:spTgt spid="145"/>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139"/>
                                        </p:tgtEl>
                                        <p:attrNameLst>
                                          <p:attrName>style.visibility</p:attrName>
                                        </p:attrNameLst>
                                      </p:cBhvr>
                                      <p:to>
                                        <p:strVal val="visible"/>
                                      </p:to>
                                    </p:set>
                                    <p:anim calcmode="lin" valueType="num">
                                      <p:cBhvr>
                                        <p:cTn id="145" dur="500" fill="hold"/>
                                        <p:tgtEl>
                                          <p:spTgt spid="139"/>
                                        </p:tgtEl>
                                        <p:attrNameLst>
                                          <p:attrName>ppt_w</p:attrName>
                                        </p:attrNameLst>
                                      </p:cBhvr>
                                      <p:tavLst>
                                        <p:tav tm="0">
                                          <p:val>
                                            <p:fltVal val="0"/>
                                          </p:val>
                                        </p:tav>
                                        <p:tav tm="100000">
                                          <p:val>
                                            <p:strVal val="#ppt_w"/>
                                          </p:val>
                                        </p:tav>
                                      </p:tavLst>
                                    </p:anim>
                                    <p:anim calcmode="lin" valueType="num">
                                      <p:cBhvr>
                                        <p:cTn id="146" dur="500" fill="hold"/>
                                        <p:tgtEl>
                                          <p:spTgt spid="139"/>
                                        </p:tgtEl>
                                        <p:attrNameLst>
                                          <p:attrName>ppt_h</p:attrName>
                                        </p:attrNameLst>
                                      </p:cBhvr>
                                      <p:tavLst>
                                        <p:tav tm="0">
                                          <p:val>
                                            <p:fltVal val="0"/>
                                          </p:val>
                                        </p:tav>
                                        <p:tav tm="100000">
                                          <p:val>
                                            <p:strVal val="#ppt_h"/>
                                          </p:val>
                                        </p:tav>
                                      </p:tavLst>
                                    </p:anim>
                                    <p:animEffect transition="in" filter="fade">
                                      <p:cBhvr>
                                        <p:cTn id="147" dur="500"/>
                                        <p:tgtEl>
                                          <p:spTgt spid="139"/>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154"/>
                                        </p:tgtEl>
                                        <p:attrNameLst>
                                          <p:attrName>style.visibility</p:attrName>
                                        </p:attrNameLst>
                                      </p:cBhvr>
                                      <p:to>
                                        <p:strVal val="visible"/>
                                      </p:to>
                                    </p:set>
                                    <p:anim calcmode="lin" valueType="num">
                                      <p:cBhvr>
                                        <p:cTn id="150" dur="500" fill="hold"/>
                                        <p:tgtEl>
                                          <p:spTgt spid="154"/>
                                        </p:tgtEl>
                                        <p:attrNameLst>
                                          <p:attrName>ppt_w</p:attrName>
                                        </p:attrNameLst>
                                      </p:cBhvr>
                                      <p:tavLst>
                                        <p:tav tm="0">
                                          <p:val>
                                            <p:fltVal val="0"/>
                                          </p:val>
                                        </p:tav>
                                        <p:tav tm="100000">
                                          <p:val>
                                            <p:strVal val="#ppt_w"/>
                                          </p:val>
                                        </p:tav>
                                      </p:tavLst>
                                    </p:anim>
                                    <p:anim calcmode="lin" valueType="num">
                                      <p:cBhvr>
                                        <p:cTn id="151" dur="500" fill="hold"/>
                                        <p:tgtEl>
                                          <p:spTgt spid="154"/>
                                        </p:tgtEl>
                                        <p:attrNameLst>
                                          <p:attrName>ppt_h</p:attrName>
                                        </p:attrNameLst>
                                      </p:cBhvr>
                                      <p:tavLst>
                                        <p:tav tm="0">
                                          <p:val>
                                            <p:fltVal val="0"/>
                                          </p:val>
                                        </p:tav>
                                        <p:tav tm="100000">
                                          <p:val>
                                            <p:strVal val="#ppt_h"/>
                                          </p:val>
                                        </p:tav>
                                      </p:tavLst>
                                    </p:anim>
                                    <p:animEffect transition="in" filter="fade">
                                      <p:cBhvr>
                                        <p:cTn id="152" dur="500"/>
                                        <p:tgtEl>
                                          <p:spTgt spid="154"/>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148"/>
                                        </p:tgtEl>
                                        <p:attrNameLst>
                                          <p:attrName>style.visibility</p:attrName>
                                        </p:attrNameLst>
                                      </p:cBhvr>
                                      <p:to>
                                        <p:strVal val="visible"/>
                                      </p:to>
                                    </p:set>
                                    <p:anim calcmode="lin" valueType="num">
                                      <p:cBhvr>
                                        <p:cTn id="155" dur="500" fill="hold"/>
                                        <p:tgtEl>
                                          <p:spTgt spid="148"/>
                                        </p:tgtEl>
                                        <p:attrNameLst>
                                          <p:attrName>ppt_w</p:attrName>
                                        </p:attrNameLst>
                                      </p:cBhvr>
                                      <p:tavLst>
                                        <p:tav tm="0">
                                          <p:val>
                                            <p:fltVal val="0"/>
                                          </p:val>
                                        </p:tav>
                                        <p:tav tm="100000">
                                          <p:val>
                                            <p:strVal val="#ppt_w"/>
                                          </p:val>
                                        </p:tav>
                                      </p:tavLst>
                                    </p:anim>
                                    <p:anim calcmode="lin" valueType="num">
                                      <p:cBhvr>
                                        <p:cTn id="156" dur="500" fill="hold"/>
                                        <p:tgtEl>
                                          <p:spTgt spid="148"/>
                                        </p:tgtEl>
                                        <p:attrNameLst>
                                          <p:attrName>ppt_h</p:attrName>
                                        </p:attrNameLst>
                                      </p:cBhvr>
                                      <p:tavLst>
                                        <p:tav tm="0">
                                          <p:val>
                                            <p:fltVal val="0"/>
                                          </p:val>
                                        </p:tav>
                                        <p:tav tm="100000">
                                          <p:val>
                                            <p:strVal val="#ppt_h"/>
                                          </p:val>
                                        </p:tav>
                                      </p:tavLst>
                                    </p:anim>
                                    <p:animEffect transition="in" filter="fade">
                                      <p:cBhvr>
                                        <p:cTn id="157" dur="500"/>
                                        <p:tgtEl>
                                          <p:spTgt spid="148"/>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121"/>
                                        </p:tgtEl>
                                        <p:attrNameLst>
                                          <p:attrName>style.visibility</p:attrName>
                                        </p:attrNameLst>
                                      </p:cBhvr>
                                      <p:to>
                                        <p:strVal val="visible"/>
                                      </p:to>
                                    </p:set>
                                    <p:anim calcmode="lin" valueType="num">
                                      <p:cBhvr>
                                        <p:cTn id="160" dur="500" fill="hold"/>
                                        <p:tgtEl>
                                          <p:spTgt spid="121"/>
                                        </p:tgtEl>
                                        <p:attrNameLst>
                                          <p:attrName>ppt_w</p:attrName>
                                        </p:attrNameLst>
                                      </p:cBhvr>
                                      <p:tavLst>
                                        <p:tav tm="0">
                                          <p:val>
                                            <p:fltVal val="0"/>
                                          </p:val>
                                        </p:tav>
                                        <p:tav tm="100000">
                                          <p:val>
                                            <p:strVal val="#ppt_w"/>
                                          </p:val>
                                        </p:tav>
                                      </p:tavLst>
                                    </p:anim>
                                    <p:anim calcmode="lin" valueType="num">
                                      <p:cBhvr>
                                        <p:cTn id="161" dur="500" fill="hold"/>
                                        <p:tgtEl>
                                          <p:spTgt spid="121"/>
                                        </p:tgtEl>
                                        <p:attrNameLst>
                                          <p:attrName>ppt_h</p:attrName>
                                        </p:attrNameLst>
                                      </p:cBhvr>
                                      <p:tavLst>
                                        <p:tav tm="0">
                                          <p:val>
                                            <p:fltVal val="0"/>
                                          </p:val>
                                        </p:tav>
                                        <p:tav tm="100000">
                                          <p:val>
                                            <p:strVal val="#ppt_h"/>
                                          </p:val>
                                        </p:tav>
                                      </p:tavLst>
                                    </p:anim>
                                    <p:animEffect transition="in" filter="fade">
                                      <p:cBhvr>
                                        <p:cTn id="162" dur="500"/>
                                        <p:tgtEl>
                                          <p:spTgt spid="121"/>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130"/>
                                        </p:tgtEl>
                                        <p:attrNameLst>
                                          <p:attrName>style.visibility</p:attrName>
                                        </p:attrNameLst>
                                      </p:cBhvr>
                                      <p:to>
                                        <p:strVal val="visible"/>
                                      </p:to>
                                    </p:set>
                                    <p:anim calcmode="lin" valueType="num">
                                      <p:cBhvr>
                                        <p:cTn id="165" dur="500" fill="hold"/>
                                        <p:tgtEl>
                                          <p:spTgt spid="130"/>
                                        </p:tgtEl>
                                        <p:attrNameLst>
                                          <p:attrName>ppt_w</p:attrName>
                                        </p:attrNameLst>
                                      </p:cBhvr>
                                      <p:tavLst>
                                        <p:tav tm="0">
                                          <p:val>
                                            <p:fltVal val="0"/>
                                          </p:val>
                                        </p:tav>
                                        <p:tav tm="100000">
                                          <p:val>
                                            <p:strVal val="#ppt_w"/>
                                          </p:val>
                                        </p:tav>
                                      </p:tavLst>
                                    </p:anim>
                                    <p:anim calcmode="lin" valueType="num">
                                      <p:cBhvr>
                                        <p:cTn id="166" dur="500" fill="hold"/>
                                        <p:tgtEl>
                                          <p:spTgt spid="130"/>
                                        </p:tgtEl>
                                        <p:attrNameLst>
                                          <p:attrName>ppt_h</p:attrName>
                                        </p:attrNameLst>
                                      </p:cBhvr>
                                      <p:tavLst>
                                        <p:tav tm="0">
                                          <p:val>
                                            <p:fltVal val="0"/>
                                          </p:val>
                                        </p:tav>
                                        <p:tav tm="100000">
                                          <p:val>
                                            <p:strVal val="#ppt_h"/>
                                          </p:val>
                                        </p:tav>
                                      </p:tavLst>
                                    </p:anim>
                                    <p:animEffect transition="in" filter="fade">
                                      <p:cBhvr>
                                        <p:cTn id="167" dur="500"/>
                                        <p:tgtEl>
                                          <p:spTgt spid="130"/>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157"/>
                                        </p:tgtEl>
                                        <p:attrNameLst>
                                          <p:attrName>style.visibility</p:attrName>
                                        </p:attrNameLst>
                                      </p:cBhvr>
                                      <p:to>
                                        <p:strVal val="visible"/>
                                      </p:to>
                                    </p:set>
                                    <p:anim calcmode="lin" valueType="num">
                                      <p:cBhvr>
                                        <p:cTn id="170" dur="500" fill="hold"/>
                                        <p:tgtEl>
                                          <p:spTgt spid="157"/>
                                        </p:tgtEl>
                                        <p:attrNameLst>
                                          <p:attrName>ppt_w</p:attrName>
                                        </p:attrNameLst>
                                      </p:cBhvr>
                                      <p:tavLst>
                                        <p:tav tm="0">
                                          <p:val>
                                            <p:fltVal val="0"/>
                                          </p:val>
                                        </p:tav>
                                        <p:tav tm="100000">
                                          <p:val>
                                            <p:strVal val="#ppt_w"/>
                                          </p:val>
                                        </p:tav>
                                      </p:tavLst>
                                    </p:anim>
                                    <p:anim calcmode="lin" valueType="num">
                                      <p:cBhvr>
                                        <p:cTn id="171" dur="500" fill="hold"/>
                                        <p:tgtEl>
                                          <p:spTgt spid="157"/>
                                        </p:tgtEl>
                                        <p:attrNameLst>
                                          <p:attrName>ppt_h</p:attrName>
                                        </p:attrNameLst>
                                      </p:cBhvr>
                                      <p:tavLst>
                                        <p:tav tm="0">
                                          <p:val>
                                            <p:fltVal val="0"/>
                                          </p:val>
                                        </p:tav>
                                        <p:tav tm="100000">
                                          <p:val>
                                            <p:strVal val="#ppt_h"/>
                                          </p:val>
                                        </p:tav>
                                      </p:tavLst>
                                    </p:anim>
                                    <p:animEffect transition="in" filter="fade">
                                      <p:cBhvr>
                                        <p:cTn id="172" dur="500"/>
                                        <p:tgtEl>
                                          <p:spTgt spid="157"/>
                                        </p:tgtEl>
                                      </p:cBhvr>
                                    </p:animEffect>
                                  </p:childTnLst>
                                </p:cTn>
                              </p:par>
                              <p:par>
                                <p:cTn id="173" presetID="53" presetClass="entr" presetSubtype="16" fill="hold" nodeType="withEffect">
                                  <p:stCondLst>
                                    <p:cond delay="0"/>
                                  </p:stCondLst>
                                  <p:childTnLst>
                                    <p:set>
                                      <p:cBhvr>
                                        <p:cTn id="174" dur="1" fill="hold">
                                          <p:stCondLst>
                                            <p:cond delay="0"/>
                                          </p:stCondLst>
                                        </p:cTn>
                                        <p:tgtEl>
                                          <p:spTgt spid="163"/>
                                        </p:tgtEl>
                                        <p:attrNameLst>
                                          <p:attrName>style.visibility</p:attrName>
                                        </p:attrNameLst>
                                      </p:cBhvr>
                                      <p:to>
                                        <p:strVal val="visible"/>
                                      </p:to>
                                    </p:set>
                                    <p:anim calcmode="lin" valueType="num">
                                      <p:cBhvr>
                                        <p:cTn id="175" dur="500" fill="hold"/>
                                        <p:tgtEl>
                                          <p:spTgt spid="163"/>
                                        </p:tgtEl>
                                        <p:attrNameLst>
                                          <p:attrName>ppt_w</p:attrName>
                                        </p:attrNameLst>
                                      </p:cBhvr>
                                      <p:tavLst>
                                        <p:tav tm="0">
                                          <p:val>
                                            <p:fltVal val="0"/>
                                          </p:val>
                                        </p:tav>
                                        <p:tav tm="100000">
                                          <p:val>
                                            <p:strVal val="#ppt_w"/>
                                          </p:val>
                                        </p:tav>
                                      </p:tavLst>
                                    </p:anim>
                                    <p:anim calcmode="lin" valueType="num">
                                      <p:cBhvr>
                                        <p:cTn id="176" dur="500" fill="hold"/>
                                        <p:tgtEl>
                                          <p:spTgt spid="163"/>
                                        </p:tgtEl>
                                        <p:attrNameLst>
                                          <p:attrName>ppt_h</p:attrName>
                                        </p:attrNameLst>
                                      </p:cBhvr>
                                      <p:tavLst>
                                        <p:tav tm="0">
                                          <p:val>
                                            <p:fltVal val="0"/>
                                          </p:val>
                                        </p:tav>
                                        <p:tav tm="100000">
                                          <p:val>
                                            <p:strVal val="#ppt_h"/>
                                          </p:val>
                                        </p:tav>
                                      </p:tavLst>
                                    </p:anim>
                                    <p:animEffect transition="in" filter="fade">
                                      <p:cBhvr>
                                        <p:cTn id="177" dur="500"/>
                                        <p:tgtEl>
                                          <p:spTgt spid="163"/>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fade">
                                      <p:cBhvr>
                                        <p:cTn id="1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75" grpId="0"/>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Benefits</a:t>
            </a:r>
          </a:p>
        </p:txBody>
      </p:sp>
      <p:sp>
        <p:nvSpPr>
          <p:cNvPr id="7" name="Text Placeholder 6">
            <a:extLst>
              <a:ext uri="{FF2B5EF4-FFF2-40B4-BE49-F238E27FC236}">
                <a16:creationId xmlns:a16="http://schemas.microsoft.com/office/drawing/2014/main" id="{720FDE57-AAF9-4A6B-B2B1-004391794B7D}"/>
              </a:ext>
            </a:extLst>
          </p:cNvPr>
          <p:cNvSpPr>
            <a:spLocks noGrp="1"/>
          </p:cNvSpPr>
          <p:nvPr>
            <p:ph type="body" sz="quarter" idx="10"/>
          </p:nvPr>
        </p:nvSpPr>
        <p:spPr>
          <a:xfrm>
            <a:off x="586390" y="1434370"/>
            <a:ext cx="11018520" cy="5632311"/>
          </a:xfrm>
        </p:spPr>
        <p:txBody>
          <a:bodyPr/>
          <a:lstStyle/>
          <a:p>
            <a:pPr>
              <a:spcBef>
                <a:spcPts val="1200"/>
              </a:spcBef>
            </a:pPr>
            <a:r>
              <a:rPr lang="en-US"/>
              <a:t>Encapsulates business functionality into small targeted services, </a:t>
            </a:r>
            <a:br>
              <a:rPr lang="en-US"/>
            </a:br>
            <a:r>
              <a:rPr lang="en-US"/>
              <a:t>organized around business capabilities</a:t>
            </a:r>
          </a:p>
          <a:p>
            <a:pPr>
              <a:spcBef>
                <a:spcPts val="1200"/>
              </a:spcBef>
            </a:pPr>
            <a:r>
              <a:rPr lang="en-US"/>
              <a:t>Services deploy frequently and evolve independently</a:t>
            </a:r>
          </a:p>
          <a:p>
            <a:pPr>
              <a:spcBef>
                <a:spcPts val="1200"/>
              </a:spcBef>
            </a:pPr>
            <a:r>
              <a:rPr lang="en-US"/>
              <a:t>Services scale Independently</a:t>
            </a:r>
          </a:p>
          <a:p>
            <a:pPr>
              <a:spcBef>
                <a:spcPts val="1200"/>
              </a:spcBef>
            </a:pPr>
            <a:r>
              <a:rPr lang="en-US"/>
              <a:t>Enables technology diversity</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Mix multiple programming platforms and data-storage technologies—best tool for the job</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Rewriting/modernizing a single service is feasible</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“Future-proofs” application investment against obsolete technology stacks</a:t>
            </a:r>
          </a:p>
          <a:p>
            <a:pPr>
              <a:spcBef>
                <a:spcPts val="1200"/>
              </a:spcBef>
            </a:pPr>
            <a:r>
              <a:rPr lang="en-US"/>
              <a:t>Failure in one service less likely to cause system-wide failure</a:t>
            </a:r>
          </a:p>
          <a:p>
            <a:pPr>
              <a:spcBef>
                <a:spcPts val="1200"/>
              </a:spcBef>
            </a:pPr>
            <a:endParaRPr lang="en-US" sz="2400"/>
          </a:p>
          <a:p>
            <a:pPr>
              <a:spcBef>
                <a:spcPts val="1200"/>
              </a:spcBef>
            </a:pPr>
            <a:endParaRPr lang="en-US" sz="2400"/>
          </a:p>
        </p:txBody>
      </p:sp>
      <p:grpSp>
        <p:nvGrpSpPr>
          <p:cNvPr id="15" name="Group 14">
            <a:extLst>
              <a:ext uri="{FF2B5EF4-FFF2-40B4-BE49-F238E27FC236}">
                <a16:creationId xmlns:a16="http://schemas.microsoft.com/office/drawing/2014/main" id="{AB706DCA-1F8F-44CD-B214-3655549EB0EB}"/>
              </a:ext>
            </a:extLst>
          </p:cNvPr>
          <p:cNvGrpSpPr/>
          <p:nvPr/>
        </p:nvGrpSpPr>
        <p:grpSpPr>
          <a:xfrm>
            <a:off x="10671586" y="359313"/>
            <a:ext cx="1160878" cy="1213761"/>
            <a:chOff x="9543380" y="750622"/>
            <a:chExt cx="1651935" cy="1727187"/>
          </a:xfrm>
          <a:solidFill>
            <a:schemeClr val="bg1"/>
          </a:solidFill>
        </p:grpSpPr>
        <p:sp>
          <p:nvSpPr>
            <p:cNvPr id="16" name="Hexagon 15">
              <a:extLst>
                <a:ext uri="{FF2B5EF4-FFF2-40B4-BE49-F238E27FC236}">
                  <a16:creationId xmlns:a16="http://schemas.microsoft.com/office/drawing/2014/main" id="{1772F944-A1AC-46F9-BDBC-7EFD3F6124C6}"/>
                </a:ext>
              </a:extLst>
            </p:cNvPr>
            <p:cNvSpPr/>
            <p:nvPr/>
          </p:nvSpPr>
          <p:spPr>
            <a:xfrm>
              <a:off x="10018442" y="750622"/>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Hexagon 16">
              <a:extLst>
                <a:ext uri="{FF2B5EF4-FFF2-40B4-BE49-F238E27FC236}">
                  <a16:creationId xmlns:a16="http://schemas.microsoft.com/office/drawing/2014/main" id="{7FCD86A3-47F8-40D5-A014-FE2212A14637}"/>
                </a:ext>
              </a:extLst>
            </p:cNvPr>
            <p:cNvSpPr/>
            <p:nvPr/>
          </p:nvSpPr>
          <p:spPr>
            <a:xfrm>
              <a:off x="10018443" y="1269197"/>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Hexagon 17">
              <a:extLst>
                <a:ext uri="{FF2B5EF4-FFF2-40B4-BE49-F238E27FC236}">
                  <a16:creationId xmlns:a16="http://schemas.microsoft.com/office/drawing/2014/main" id="{1CC27136-3A7D-4456-A002-31E0297EEE08}"/>
                </a:ext>
              </a:extLst>
            </p:cNvPr>
            <p:cNvSpPr/>
            <p:nvPr/>
          </p:nvSpPr>
          <p:spPr>
            <a:xfrm>
              <a:off x="10493501" y="1004414"/>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Hexagon 18">
              <a:extLst>
                <a:ext uri="{FF2B5EF4-FFF2-40B4-BE49-F238E27FC236}">
                  <a16:creationId xmlns:a16="http://schemas.microsoft.com/office/drawing/2014/main" id="{ADFF42BA-7505-49D1-8602-49E7AFC0FD3A}"/>
                </a:ext>
              </a:extLst>
            </p:cNvPr>
            <p:cNvSpPr/>
            <p:nvPr/>
          </p:nvSpPr>
          <p:spPr>
            <a:xfrm>
              <a:off x="9543380" y="986956"/>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Hexagon 19">
              <a:extLst>
                <a:ext uri="{FF2B5EF4-FFF2-40B4-BE49-F238E27FC236}">
                  <a16:creationId xmlns:a16="http://schemas.microsoft.com/office/drawing/2014/main" id="{3457AA96-46DA-466F-B2AD-D316BC3A4F97}"/>
                </a:ext>
              </a:extLst>
            </p:cNvPr>
            <p:cNvSpPr/>
            <p:nvPr/>
          </p:nvSpPr>
          <p:spPr>
            <a:xfrm>
              <a:off x="10218394" y="2020609"/>
              <a:ext cx="524934"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Hexagon 20">
              <a:extLst>
                <a:ext uri="{FF2B5EF4-FFF2-40B4-BE49-F238E27FC236}">
                  <a16:creationId xmlns:a16="http://schemas.microsoft.com/office/drawing/2014/main" id="{20E84C2F-57CE-43D8-B23C-0558573DBA18}"/>
                </a:ext>
              </a:extLst>
            </p:cNvPr>
            <p:cNvSpPr/>
            <p:nvPr/>
          </p:nvSpPr>
          <p:spPr>
            <a:xfrm>
              <a:off x="9552772" y="1533980"/>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Hexagon 21">
              <a:extLst>
                <a:ext uri="{FF2B5EF4-FFF2-40B4-BE49-F238E27FC236}">
                  <a16:creationId xmlns:a16="http://schemas.microsoft.com/office/drawing/2014/main" id="{3DB8ECD9-08EB-4724-A6C0-61D360D0C407}"/>
                </a:ext>
              </a:extLst>
            </p:cNvPr>
            <p:cNvSpPr/>
            <p:nvPr/>
          </p:nvSpPr>
          <p:spPr>
            <a:xfrm>
              <a:off x="10670382" y="1738004"/>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93559524"/>
      </p:ext>
    </p:extLst>
  </p:cSld>
  <p:clrMapOvr>
    <a:masterClrMapping/>
  </p:clrMapOvr>
  <mc:AlternateContent xmlns:mc="http://schemas.openxmlformats.org/markup-compatibility/2006" xmlns:p14="http://schemas.microsoft.com/office/powerpoint/2010/main">
    <mc:Choice Requires="p14">
      <p:transition spd="med" p14:dur="700" advTm="129136">
        <p:fade/>
      </p:transition>
    </mc:Choice>
    <mc:Fallback xmlns="">
      <p:transition spd="med" advTm="12913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Challenges</a:t>
            </a:r>
          </a:p>
        </p:txBody>
      </p:sp>
      <p:sp>
        <p:nvSpPr>
          <p:cNvPr id="5" name="Text Placeholder 4">
            <a:extLst>
              <a:ext uri="{FF2B5EF4-FFF2-40B4-BE49-F238E27FC236}">
                <a16:creationId xmlns:a16="http://schemas.microsoft.com/office/drawing/2014/main" id="{4BBD6D25-93CA-48E5-82BB-29D83392F397}"/>
              </a:ext>
            </a:extLst>
          </p:cNvPr>
          <p:cNvSpPr>
            <a:spLocks noGrp="1"/>
          </p:cNvSpPr>
          <p:nvPr>
            <p:ph type="body" sz="quarter" idx="10"/>
          </p:nvPr>
        </p:nvSpPr>
        <p:spPr>
          <a:xfrm>
            <a:off x="584200" y="1435497"/>
            <a:ext cx="11018520" cy="4773102"/>
          </a:xfrm>
        </p:spPr>
        <p:txBody>
          <a:bodyPr vert="horz" wrap="square" lIns="0" tIns="0" rIns="0" bIns="0" rtlCol="0">
            <a:spAutoFit/>
          </a:bodyPr>
          <a:lstStyle/>
          <a:p>
            <a:pPr marL="0" lvl="1" indent="0">
              <a:spcBef>
                <a:spcPts val="1700"/>
              </a:spcBef>
              <a:buNone/>
            </a:pPr>
            <a:r>
              <a:rPr lang="en-US" sz="2800">
                <a:latin typeface="Segoe UI Semilight" panose="020B0402040204020203" pitchFamily="34" charset="0"/>
                <a:cs typeface="Segoe UI Semilight" panose="020B0402040204020203" pitchFamily="34" charset="0"/>
              </a:rPr>
              <a:t>No free lunch…</a:t>
            </a:r>
          </a:p>
          <a:p>
            <a:pPr marL="342900" lvl="1" indent="-342900">
              <a:spcBef>
                <a:spcPts val="1200"/>
              </a:spcBef>
            </a:pPr>
            <a:r>
              <a:rPr lang="en-US">
                <a:latin typeface="Segoe UI" panose="020B0502040204020203" pitchFamily="34" charset="0"/>
                <a:cs typeface="Segoe UI" panose="020B0502040204020203" pitchFamily="34" charset="0"/>
              </a:rPr>
              <a:t>Architectural and operational complexity increase</a:t>
            </a:r>
          </a:p>
          <a:p>
            <a:pPr marL="342900" lvl="1" indent="-342900">
              <a:spcBef>
                <a:spcPts val="1200"/>
              </a:spcBef>
            </a:pPr>
            <a:r>
              <a:rPr lang="en-US">
                <a:latin typeface="Segoe UI" panose="020B0502040204020203" pitchFamily="34" charset="0"/>
                <a:cs typeface="Segoe UI" panose="020B0502040204020203" pitchFamily="34" charset="0"/>
              </a:rPr>
              <a:t>Remote calls escalate network I/O, congestion and latency</a:t>
            </a:r>
          </a:p>
          <a:p>
            <a:pPr marL="342900" lvl="1" indent="-342900">
              <a:spcBef>
                <a:spcPts val="1200"/>
              </a:spcBef>
            </a:pPr>
            <a:r>
              <a:rPr lang="en-US">
                <a:latin typeface="Segoe UI" panose="020B0502040204020203" pitchFamily="34" charset="0"/>
                <a:cs typeface="Segoe UI" panose="020B0502040204020203" pitchFamily="34" charset="0"/>
              </a:rPr>
              <a:t>Distributed services expose points of failure, reducing reliability</a:t>
            </a:r>
          </a:p>
          <a:p>
            <a:pPr marL="342900" lvl="1" indent="-342900">
              <a:spcBef>
                <a:spcPts val="1200"/>
              </a:spcBef>
            </a:pPr>
            <a:r>
              <a:rPr lang="en-US">
                <a:latin typeface="Segoe UI" panose="020B0502040204020203" pitchFamily="34" charset="0"/>
                <a:cs typeface="Segoe UI" panose="020B0502040204020203" pitchFamily="34" charset="0"/>
              </a:rPr>
              <a:t>Decentralized data require eventual consistency delays </a:t>
            </a:r>
          </a:p>
          <a:p>
            <a:pPr marL="342900" lvl="1" indent="-342900">
              <a:spcBef>
                <a:spcPts val="1200"/>
              </a:spcBef>
            </a:pPr>
            <a:r>
              <a:rPr lang="en-US">
                <a:latin typeface="Segoe UI" panose="020B0502040204020203" pitchFamily="34" charset="0"/>
                <a:cs typeface="Segoe UI" panose="020B0502040204020203" pitchFamily="34" charset="0"/>
              </a:rPr>
              <a:t>Integration and versioning concerns become critical </a:t>
            </a:r>
          </a:p>
          <a:p>
            <a:pPr marL="342900" lvl="1" indent="-342900">
              <a:spcBef>
                <a:spcPts val="1200"/>
              </a:spcBef>
            </a:pPr>
            <a:r>
              <a:rPr lang="en-US">
                <a:latin typeface="Segoe UI" panose="020B0502040204020203" pitchFamily="34" charset="0"/>
                <a:cs typeface="Segoe UI" panose="020B0502040204020203" pitchFamily="34" charset="0"/>
              </a:rPr>
              <a:t>Service discovery and routing concerns must be handled</a:t>
            </a:r>
          </a:p>
          <a:p>
            <a:pPr marL="342900" lvl="1" indent="-342900">
              <a:spcBef>
                <a:spcPts val="1200"/>
              </a:spcBef>
            </a:pPr>
            <a:r>
              <a:rPr lang="en-US">
                <a:latin typeface="Segoe UI" panose="020B0502040204020203" pitchFamily="34" charset="0"/>
                <a:cs typeface="Segoe UI" panose="020B0502040204020203" pitchFamily="34" charset="0"/>
              </a:rPr>
              <a:t>Testing—stubs/mocks become key</a:t>
            </a:r>
          </a:p>
          <a:p>
            <a:pPr marL="342900" lvl="1" indent="-342900">
              <a:spcBef>
                <a:spcPts val="1200"/>
              </a:spcBef>
            </a:pPr>
            <a:r>
              <a:rPr lang="en-US">
                <a:latin typeface="Segoe UI" panose="020B0502040204020203" pitchFamily="34" charset="0"/>
                <a:cs typeface="Segoe UI" panose="020B0502040204020203" pitchFamily="34" charset="0"/>
              </a:rPr>
              <a:t>Orchestration, management, and monitoring are mandatory</a:t>
            </a:r>
          </a:p>
          <a:p>
            <a:pPr marL="0" lvl="1" indent="0">
              <a:spcBef>
                <a:spcPts val="1700"/>
              </a:spcBef>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35485929"/>
      </p:ext>
    </p:extLst>
  </p:cSld>
  <p:clrMapOvr>
    <a:masterClrMapping/>
  </p:clrMapOvr>
  <mc:AlternateContent xmlns:mc="http://schemas.openxmlformats.org/markup-compatibility/2006" xmlns:p14="http://schemas.microsoft.com/office/powerpoint/2010/main">
    <mc:Choice Requires="p14">
      <p:transition spd="slow" p14:dur="2000" advTm="81277"/>
    </mc:Choice>
    <mc:Fallback xmlns="">
      <p:transition spd="slow" advTm="8127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Microservice candidates</a:t>
            </a:r>
          </a:p>
        </p:txBody>
      </p:sp>
      <p:sp>
        <p:nvSpPr>
          <p:cNvPr id="6" name="Text Placeholder 5"/>
          <p:cNvSpPr>
            <a:spLocks noGrp="1"/>
          </p:cNvSpPr>
          <p:nvPr>
            <p:ph type="body" sz="quarter" idx="10"/>
          </p:nvPr>
        </p:nvSpPr>
        <p:spPr>
          <a:xfrm>
            <a:off x="584200" y="1435497"/>
            <a:ext cx="11018520" cy="4570482"/>
          </a:xfrm>
        </p:spPr>
        <p:txBody>
          <a:bodyPr/>
          <a:lstStyle/>
          <a:p>
            <a:pPr marL="0" lvl="1" indent="0">
              <a:spcBef>
                <a:spcPts val="1800"/>
              </a:spcBef>
              <a:buNone/>
            </a:pPr>
            <a:r>
              <a:rPr lang="en-US" sz="2800">
                <a:latin typeface="Segoe UI Semilight" panose="020B0402040204020203" pitchFamily="34" charset="0"/>
                <a:cs typeface="Segoe UI Semilight" panose="020B0402040204020203" pitchFamily="34" charset="0"/>
              </a:rPr>
              <a:t>Most solutions do not warrant a microservices architecture</a:t>
            </a:r>
          </a:p>
          <a:p>
            <a:pPr marL="0" lvl="1" indent="0">
              <a:spcBef>
                <a:spcPts val="1800"/>
              </a:spcBef>
              <a:buNone/>
            </a:pPr>
            <a:r>
              <a:rPr lang="en-US" sz="2800">
                <a:latin typeface="Segoe UI Semilight" panose="020B0402040204020203" pitchFamily="34" charset="0"/>
                <a:cs typeface="Segoe UI Semilight" panose="020B0402040204020203" pitchFamily="34" charset="0"/>
              </a:rPr>
              <a:t>Consider microservices, when…</a:t>
            </a:r>
          </a:p>
          <a:p>
            <a:pPr marL="288925" lvl="1" indent="-288925">
              <a:spcBef>
                <a:spcPts val="1200"/>
              </a:spcBef>
              <a:buFont typeface="Arial" panose="020B0604020202020204" pitchFamily="34" charset="0"/>
              <a:buChar char="•"/>
            </a:pPr>
            <a:r>
              <a:rPr lang="en-US"/>
              <a:t>Large, strategic enterprise systems that need to align business capabilities/features</a:t>
            </a:r>
            <a:endParaRPr lang="en-US">
              <a:latin typeface="Segoe UI" panose="020B0502040204020203" pitchFamily="34" charset="0"/>
              <a:cs typeface="Segoe UI" panose="020B0502040204020203" pitchFamily="34" charset="0"/>
            </a:endParaRPr>
          </a:p>
          <a:p>
            <a:pPr marL="288925" lvl="1" indent="-288925">
              <a:spcBef>
                <a:spcPts val="1200"/>
              </a:spcBef>
              <a:buFont typeface="Arial" panose="020B0604020202020204" pitchFamily="34" charset="0"/>
              <a:buChar char="•"/>
            </a:pPr>
            <a:r>
              <a:rPr lang="en-US"/>
              <a:t>Systems that require a high release velocity: Frequent feature releases with high confidence</a:t>
            </a:r>
          </a:p>
          <a:p>
            <a:pPr marL="288925" lvl="1" indent="-288925">
              <a:spcBef>
                <a:spcPts val="1200"/>
              </a:spcBef>
              <a:buFont typeface="Arial" panose="020B0604020202020204" pitchFamily="34" charset="0"/>
              <a:buChar char="•"/>
            </a:pPr>
            <a:r>
              <a:rPr lang="en-US"/>
              <a:t>Applications developed by heterogenous teams with expertise in different technology stacks – Polyglot languages and tools</a:t>
            </a:r>
          </a:p>
          <a:p>
            <a:pPr marL="288925" lvl="1" indent="-288925">
              <a:spcBef>
                <a:spcPts val="1200"/>
              </a:spcBef>
              <a:buFont typeface="Arial" panose="020B0604020202020204" pitchFamily="34" charset="0"/>
              <a:buChar char="•"/>
            </a:pPr>
            <a:r>
              <a:rPr lang="en-US"/>
              <a:t>Application with components that must scale independently</a:t>
            </a:r>
            <a:endParaRPr lang="en-US">
              <a:latin typeface="Segoe UI Semilight" panose="020B0402040204020203" pitchFamily="34" charset="0"/>
              <a:cs typeface="Segoe UI Semilight" panose="020B0402040204020203" pitchFamily="34" charset="0"/>
            </a:endParaRPr>
          </a:p>
          <a:p>
            <a:pPr marL="0" lvl="1" indent="0">
              <a:spcBef>
                <a:spcPts val="1800"/>
              </a:spcBef>
              <a:buNone/>
            </a:pPr>
            <a:endParaRPr lang="en-US" sz="2800">
              <a:latin typeface="Segoe UI Semilight" panose="020B0402040204020203" pitchFamily="34" charset="0"/>
              <a:cs typeface="Segoe UI Semilight" panose="020B0402040204020203" pitchFamily="34" charset="0"/>
            </a:endParaRPr>
          </a:p>
          <a:p>
            <a:pPr marL="0" lvl="1" indent="0">
              <a:spcBef>
                <a:spcPts val="1800"/>
              </a:spcBef>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8798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600E24B-1BA4-4E86-9988-22FB9D760E83}"/>
              </a:ext>
            </a:extLst>
          </p:cNvPr>
          <p:cNvGrpSpPr/>
          <p:nvPr/>
        </p:nvGrpSpPr>
        <p:grpSpPr>
          <a:xfrm>
            <a:off x="770684" y="2203003"/>
            <a:ext cx="10650632" cy="3828401"/>
            <a:chOff x="984950" y="2203003"/>
            <a:chExt cx="10650632" cy="3828401"/>
          </a:xfrm>
        </p:grpSpPr>
        <p:grpSp>
          <p:nvGrpSpPr>
            <p:cNvPr id="36" name="Group 35">
              <a:extLst>
                <a:ext uri="{FF2B5EF4-FFF2-40B4-BE49-F238E27FC236}">
                  <a16:creationId xmlns:a16="http://schemas.microsoft.com/office/drawing/2014/main" id="{3FE29046-E64E-4327-A0DC-7246A818F0F0}"/>
                </a:ext>
              </a:extLst>
            </p:cNvPr>
            <p:cNvGrpSpPr/>
            <p:nvPr/>
          </p:nvGrpSpPr>
          <p:grpSpPr>
            <a:xfrm>
              <a:off x="4847226" y="2203003"/>
              <a:ext cx="2926080" cy="3551402"/>
              <a:chOff x="4847226" y="2203003"/>
              <a:chExt cx="2926080" cy="3551402"/>
            </a:xfrm>
          </p:grpSpPr>
          <p:sp>
            <p:nvSpPr>
              <p:cNvPr id="57" name="TextBox 56">
                <a:extLst>
                  <a:ext uri="{FF2B5EF4-FFF2-40B4-BE49-F238E27FC236}">
                    <a16:creationId xmlns:a16="http://schemas.microsoft.com/office/drawing/2014/main" id="{EE891875-5544-4E92-8286-0E2429C8B38E}"/>
                  </a:ext>
                </a:extLst>
              </p:cNvPr>
              <p:cNvSpPr txBox="1"/>
              <p:nvPr/>
            </p:nvSpPr>
            <p:spPr>
              <a:xfrm>
                <a:off x="4847226" y="4910750"/>
                <a:ext cx="2926080" cy="843655"/>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rPr>
                  <a:t>Accelerate containerized application development</a:t>
                </a:r>
                <a:endParaRPr kumimoji="0" lang="en-US"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58" name="TextBox 57">
                <a:extLst>
                  <a:ext uri="{FF2B5EF4-FFF2-40B4-BE49-F238E27FC236}">
                    <a16:creationId xmlns:a16="http://schemas.microsoft.com/office/drawing/2014/main" id="{07B5738B-0C40-440A-BA5B-CDA880F63800}"/>
                  </a:ext>
                </a:extLst>
              </p:cNvPr>
              <p:cNvSpPr txBox="1"/>
              <p:nvPr/>
            </p:nvSpPr>
            <p:spPr>
              <a:xfrm>
                <a:off x="5138460" y="4512619"/>
                <a:ext cx="2343612"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Productivity</a:t>
                </a:r>
              </a:p>
            </p:txBody>
          </p:sp>
          <p:pic>
            <p:nvPicPr>
              <p:cNvPr id="59" name="Graphic 58">
                <a:extLst>
                  <a:ext uri="{FF2B5EF4-FFF2-40B4-BE49-F238E27FC236}">
                    <a16:creationId xmlns:a16="http://schemas.microsoft.com/office/drawing/2014/main" id="{B63503F5-A9E5-47E4-B52F-ED2263987C62}"/>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1850" t="14794" r="11250" b="8907"/>
              <a:stretch/>
            </p:blipFill>
            <p:spPr>
              <a:xfrm>
                <a:off x="5442364" y="2203003"/>
                <a:ext cx="1735805" cy="1712623"/>
              </a:xfrm>
              <a:prstGeom prst="ellipse">
                <a:avLst/>
              </a:prstGeom>
            </p:spPr>
          </p:pic>
        </p:grpSp>
        <p:grpSp>
          <p:nvGrpSpPr>
            <p:cNvPr id="39" name="Group 38">
              <a:extLst>
                <a:ext uri="{FF2B5EF4-FFF2-40B4-BE49-F238E27FC236}">
                  <a16:creationId xmlns:a16="http://schemas.microsoft.com/office/drawing/2014/main" id="{A145F420-5048-4B95-96F6-98F4C7E47D28}"/>
                </a:ext>
              </a:extLst>
            </p:cNvPr>
            <p:cNvGrpSpPr/>
            <p:nvPr/>
          </p:nvGrpSpPr>
          <p:grpSpPr>
            <a:xfrm>
              <a:off x="984950" y="2218129"/>
              <a:ext cx="2926080" cy="3813275"/>
              <a:chOff x="984950" y="2218129"/>
              <a:chExt cx="2926080" cy="3813275"/>
            </a:xfrm>
          </p:grpSpPr>
          <p:sp>
            <p:nvSpPr>
              <p:cNvPr id="50" name="TextBox 49">
                <a:extLst>
                  <a:ext uri="{FF2B5EF4-FFF2-40B4-BE49-F238E27FC236}">
                    <a16:creationId xmlns:a16="http://schemas.microsoft.com/office/drawing/2014/main" id="{396D2452-6CCE-4A6E-B18F-CE89572F475B}"/>
                  </a:ext>
                </a:extLst>
              </p:cNvPr>
              <p:cNvSpPr txBox="1"/>
              <p:nvPr/>
            </p:nvSpPr>
            <p:spPr>
              <a:xfrm>
                <a:off x="984950" y="4910750"/>
                <a:ext cx="2926080" cy="112065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rPr>
                  <a:t>Deploy containerized applications in your preferred environment</a:t>
                </a:r>
                <a:endParaRPr kumimoji="0" lang="en-US"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54" name="TextBox 53">
                <a:extLst>
                  <a:ext uri="{FF2B5EF4-FFF2-40B4-BE49-F238E27FC236}">
                    <a16:creationId xmlns:a16="http://schemas.microsoft.com/office/drawing/2014/main" id="{ABCA85DB-FA02-459F-9D69-9B78C578834D}"/>
                  </a:ext>
                </a:extLst>
              </p:cNvPr>
              <p:cNvSpPr txBox="1"/>
              <p:nvPr/>
            </p:nvSpPr>
            <p:spPr>
              <a:xfrm>
                <a:off x="1560183" y="4512619"/>
                <a:ext cx="1775615"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Flexibility</a:t>
                </a:r>
              </a:p>
            </p:txBody>
          </p:sp>
          <p:pic>
            <p:nvPicPr>
              <p:cNvPr id="56" name="Graphic 55">
                <a:extLst>
                  <a:ext uri="{FF2B5EF4-FFF2-40B4-BE49-F238E27FC236}">
                    <a16:creationId xmlns:a16="http://schemas.microsoft.com/office/drawing/2014/main" id="{7CB339B4-804A-447D-93DD-E1498F4E6B39}"/>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5661" t="12270" r="13153" b="12168"/>
              <a:stretch/>
            </p:blipFill>
            <p:spPr>
              <a:xfrm>
                <a:off x="1564925" y="2218129"/>
                <a:ext cx="1766131" cy="1682370"/>
              </a:xfrm>
              <a:prstGeom prst="ellipse">
                <a:avLst/>
              </a:prstGeom>
            </p:spPr>
          </p:pic>
        </p:grpSp>
        <p:grpSp>
          <p:nvGrpSpPr>
            <p:cNvPr id="46" name="Group 45">
              <a:extLst>
                <a:ext uri="{FF2B5EF4-FFF2-40B4-BE49-F238E27FC236}">
                  <a16:creationId xmlns:a16="http://schemas.microsoft.com/office/drawing/2014/main" id="{AF79C4AB-569A-417D-9D71-290B526BA70A}"/>
                </a:ext>
              </a:extLst>
            </p:cNvPr>
            <p:cNvGrpSpPr/>
            <p:nvPr/>
          </p:nvGrpSpPr>
          <p:grpSpPr>
            <a:xfrm>
              <a:off x="8709502" y="2271830"/>
              <a:ext cx="2926080" cy="3759574"/>
              <a:chOff x="8709502" y="2271830"/>
              <a:chExt cx="2926080" cy="3759574"/>
            </a:xfrm>
          </p:grpSpPr>
          <p:sp>
            <p:nvSpPr>
              <p:cNvPr id="47" name="TextBox 46">
                <a:extLst>
                  <a:ext uri="{FF2B5EF4-FFF2-40B4-BE49-F238E27FC236}">
                    <a16:creationId xmlns:a16="http://schemas.microsoft.com/office/drawing/2014/main" id="{33982D04-DC81-4A37-B5D8-C7511770A503}"/>
                  </a:ext>
                </a:extLst>
              </p:cNvPr>
              <p:cNvSpPr txBox="1"/>
              <p:nvPr/>
            </p:nvSpPr>
            <p:spPr>
              <a:xfrm>
                <a:off x="8709502" y="4910750"/>
                <a:ext cx="2926080" cy="112065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rPr>
                  <a:t>Manage, monitor, </a:t>
                </a:r>
                <a:br>
                  <a:rPr kumimoji="0" lang="en-US" b="0" i="0" u="none" strike="noStrike" kern="1200" cap="none" spc="0" normalizeH="0" baseline="0" noProof="0">
                    <a:ln>
                      <a:noFill/>
                    </a:ln>
                    <a:solidFill>
                      <a:srgbClr val="000000"/>
                    </a:solidFill>
                    <a:effectLst/>
                    <a:uLnTx/>
                    <a:uFillTx/>
                    <a:latin typeface="Segoe UI"/>
                    <a:ea typeface="+mn-ea"/>
                  </a:rPr>
                </a:br>
                <a:r>
                  <a:rPr kumimoji="0" lang="en-US" b="0" i="0" u="none" strike="noStrike" kern="1200" cap="none" spc="0" normalizeH="0" baseline="0" noProof="0">
                    <a:ln>
                      <a:noFill/>
                    </a:ln>
                    <a:solidFill>
                      <a:srgbClr val="000000"/>
                    </a:solidFill>
                    <a:effectLst/>
                    <a:uLnTx/>
                    <a:uFillTx/>
                    <a:latin typeface="Segoe UI"/>
                    <a:ea typeface="+mn-ea"/>
                  </a:rPr>
                  <a:t>and secure your containers</a:t>
                </a:r>
                <a:r>
                  <a:rPr kumimoji="0" lang="en-US" b="0" i="0" u="none" strike="noStrike" kern="1200" cap="none" spc="0" normalizeH="0" noProof="0">
                    <a:ln>
                      <a:noFill/>
                    </a:ln>
                    <a:solidFill>
                      <a:srgbClr val="000000"/>
                    </a:solidFill>
                    <a:effectLst/>
                    <a:uLnTx/>
                    <a:uFillTx/>
                    <a:latin typeface="Segoe UI"/>
                    <a:ea typeface="+mn-ea"/>
                  </a:rPr>
                  <a:t> easily </a:t>
                </a:r>
                <a:endParaRPr kumimoji="0" lang="en-US"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8" name="TextBox 47">
                <a:extLst>
                  <a:ext uri="{FF2B5EF4-FFF2-40B4-BE49-F238E27FC236}">
                    <a16:creationId xmlns:a16="http://schemas.microsoft.com/office/drawing/2014/main" id="{681F2374-9616-45B5-A545-4552B7B2177C}"/>
                  </a:ext>
                </a:extLst>
              </p:cNvPr>
              <p:cNvSpPr txBox="1"/>
              <p:nvPr/>
            </p:nvSpPr>
            <p:spPr>
              <a:xfrm>
                <a:off x="9144754" y="4512619"/>
                <a:ext cx="2055576"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Trust </a:t>
                </a:r>
              </a:p>
            </p:txBody>
          </p:sp>
          <p:pic>
            <p:nvPicPr>
              <p:cNvPr id="49" name="Graphic 48">
                <a:extLst>
                  <a:ext uri="{FF2B5EF4-FFF2-40B4-BE49-F238E27FC236}">
                    <a16:creationId xmlns:a16="http://schemas.microsoft.com/office/drawing/2014/main" id="{03291D70-BF13-43C5-996A-21F811455713}"/>
                  </a:ext>
                </a:extLst>
              </p:cNvPr>
              <p:cNvPicPr>
                <a:picLocks noChangeAspect="1"/>
              </p:cNvPicPr>
              <p:nvPr/>
            </p:nvPicPr>
            <p:blipFill rotWithShape="1">
              <a:blip r:embed="rId7" cstate="print">
                <a:alphaModFix/>
                <a:extLst>
                  <a:ext uri="{28A0092B-C50C-407E-A947-70E740481C1C}">
                    <a14:useLocalDpi xmlns:a14="http://schemas.microsoft.com/office/drawing/2010/main"/>
                  </a:ext>
                  <a:ext uri="{96DAC541-7B7A-43D3-8B79-37D633B846F1}">
                    <asvg:svgBlip xmlns:asvg="http://schemas.microsoft.com/office/drawing/2016/SVG/main" r:embed="rId8"/>
                  </a:ext>
                </a:extLst>
              </a:blip>
              <a:srcRect l="32569" t="20221" r="17724" b="19447"/>
              <a:stretch/>
            </p:blipFill>
            <p:spPr>
              <a:xfrm>
                <a:off x="9413127" y="2271830"/>
                <a:ext cx="1518830" cy="1574969"/>
              </a:xfrm>
              <a:prstGeom prst="rect">
                <a:avLst/>
              </a:prstGeom>
            </p:spPr>
          </p:pic>
        </p:grpSp>
      </p:grpSp>
      <p:sp>
        <p:nvSpPr>
          <p:cNvPr id="60" name="Title 24">
            <a:extLst>
              <a:ext uri="{FF2B5EF4-FFF2-40B4-BE49-F238E27FC236}">
                <a16:creationId xmlns:a16="http://schemas.microsoft.com/office/drawing/2014/main" id="{1F8B29A9-EC45-4E70-B71B-270B5AF63B8C}"/>
              </a:ext>
            </a:extLst>
          </p:cNvPr>
          <p:cNvSpPr txBox="1">
            <a:spLocks/>
          </p:cNvSpPr>
          <p:nvPr/>
        </p:nvSpPr>
        <p:spPr>
          <a:xfrm>
            <a:off x="588263" y="880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How </a:t>
            </a:r>
            <a:r>
              <a:rPr lang="en-US">
                <a:solidFill>
                  <a:srgbClr val="0078D4"/>
                </a:solidFill>
                <a:latin typeface="Selawik Semibold" panose="020B0702040204020203" pitchFamily="34" charset="0"/>
                <a:cs typeface="Segoe UI Light" panose="020B0502040204020203" pitchFamily="34" charset="0"/>
              </a:rPr>
              <a:t>Azure</a:t>
            </a:r>
            <a:r>
              <a:rPr lang="en-US">
                <a:solidFill>
                  <a:srgbClr val="000000"/>
                </a:solidFill>
                <a:latin typeface="Segoe UI Light" panose="020B0502040204020203" pitchFamily="34" charset="0"/>
                <a:cs typeface="Segoe UI Light" panose="020B0502040204020203" pitchFamily="34" charset="0"/>
              </a:rPr>
              <a:t> helps</a:t>
            </a:r>
          </a:p>
        </p:txBody>
      </p:sp>
    </p:spTree>
    <p:extLst>
      <p:ext uri="{BB962C8B-B14F-4D97-AF65-F5344CB8AC3E}">
        <p14:creationId xmlns:p14="http://schemas.microsoft.com/office/powerpoint/2010/main" val="412739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42606"/>
            <a:ext cx="6189056" cy="590931"/>
          </a:xfrm>
        </p:spPr>
        <p:txBody>
          <a:bodyPr>
            <a:spAutoFit/>
          </a:bodyPr>
          <a:lstStyle/>
          <a:p>
            <a:r>
              <a:rPr lang="en-US" sz="3600" b="1" spc="-50">
                <a:ln w="3175">
                  <a:noFill/>
                </a:ln>
                <a:solidFill>
                  <a:srgbClr val="000000"/>
                </a:solidFill>
                <a:ea typeface="+mn-ea"/>
                <a:cs typeface="Segoe UI" pitchFamily="34" charset="0"/>
              </a:rPr>
              <a:t>Containers and Microservices </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10990" y="3970492"/>
            <a:ext cx="5943600" cy="553998"/>
          </a:xfrm>
        </p:spPr>
        <p:txBody>
          <a:bodyPr/>
          <a:lstStyle/>
          <a:p>
            <a:r>
              <a:rPr lang="de-DE" dirty="0">
                <a:solidFill>
                  <a:srgbClr val="000000"/>
                </a:solidFill>
              </a:rPr>
              <a:t>Greg Hoelzer</a:t>
            </a:r>
          </a:p>
          <a:p>
            <a:r>
              <a:rPr lang="de-DE">
                <a:solidFill>
                  <a:srgbClr val="000000"/>
                </a:solidFill>
              </a:rPr>
              <a:t>Azure App Dev Tech Specialist</a:t>
            </a:r>
            <a:endParaRPr lang="de-DE" dirty="0">
              <a:solidFill>
                <a:srgbClr val="000000"/>
              </a:solidFill>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4">
            <a:extLst>
              <a:ext uri="{FF2B5EF4-FFF2-40B4-BE49-F238E27FC236}">
                <a16:creationId xmlns:a16="http://schemas.microsoft.com/office/drawing/2014/main" id="{C2F0F001-582C-4114-A84F-84EB2D905352}"/>
              </a:ext>
            </a:extLst>
          </p:cNvPr>
          <p:cNvSpPr txBox="1">
            <a:spLocks/>
          </p:cNvSpPr>
          <p:nvPr/>
        </p:nvSpPr>
        <p:spPr>
          <a:xfrm>
            <a:off x="588263" y="880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a:solidFill>
                  <a:srgbClr val="0078D4"/>
                </a:solidFill>
                <a:latin typeface="Selawik Semibold" panose="020B0702040204020203" pitchFamily="34" charset="0"/>
                <a:cs typeface="Segoe UI Light" panose="020B0502040204020203" pitchFamily="34" charset="0"/>
              </a:rPr>
              <a:t>Containers</a:t>
            </a:r>
            <a:r>
              <a:rPr lang="en-US">
                <a:solidFill>
                  <a:srgbClr val="000000"/>
                </a:solidFill>
                <a:latin typeface="Segoe UI Light" panose="020B0502040204020203" pitchFamily="34" charset="0"/>
                <a:cs typeface="Segoe UI Light" panose="020B0502040204020203" pitchFamily="34" charset="0"/>
              </a:rPr>
              <a:t> in Azure</a:t>
            </a:r>
          </a:p>
        </p:txBody>
      </p:sp>
      <p:cxnSp>
        <p:nvCxnSpPr>
          <p:cNvPr id="90" name="Straight Arrow Connector 89">
            <a:extLst>
              <a:ext uri="{FF2B5EF4-FFF2-40B4-BE49-F238E27FC236}">
                <a16:creationId xmlns:a16="http://schemas.microsoft.com/office/drawing/2014/main" id="{07A24066-09FB-4267-8C76-167CC61EC7C2}"/>
              </a:ext>
            </a:extLst>
          </p:cNvPr>
          <p:cNvCxnSpPr>
            <a:cxnSpLocks/>
          </p:cNvCxnSpPr>
          <p:nvPr/>
        </p:nvCxnSpPr>
        <p:spPr>
          <a:xfrm>
            <a:off x="425962" y="6395624"/>
            <a:ext cx="11340077" cy="0"/>
          </a:xfrm>
          <a:prstGeom prst="straightConnector1">
            <a:avLst/>
          </a:prstGeom>
          <a:ln w="28575" cap="rnd">
            <a:solidFill>
              <a:srgbClr val="0078D4"/>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0CC211-EA84-4351-9688-8608B169036A}"/>
              </a:ext>
            </a:extLst>
          </p:cNvPr>
          <p:cNvSpPr txBox="1"/>
          <p:nvPr/>
        </p:nvSpPr>
        <p:spPr>
          <a:xfrm>
            <a:off x="3749710" y="6109392"/>
            <a:ext cx="4692580" cy="5724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000">
                <a:solidFill>
                  <a:srgbClr val="0078D4"/>
                </a:solidFill>
                <a:latin typeface="Segoe UI Semibold" panose="020B0702040204020203" pitchFamily="34" charset="0"/>
                <a:cs typeface="Segoe UI Semibold" panose="020B0702040204020203" pitchFamily="34" charset="0"/>
              </a:rPr>
              <a:t>Choice of developer tools and clients</a:t>
            </a:r>
          </a:p>
        </p:txBody>
      </p:sp>
      <p:grpSp>
        <p:nvGrpSpPr>
          <p:cNvPr id="16" name="Group 15">
            <a:extLst>
              <a:ext uri="{FF2B5EF4-FFF2-40B4-BE49-F238E27FC236}">
                <a16:creationId xmlns:a16="http://schemas.microsoft.com/office/drawing/2014/main" id="{4B3DB48F-BC8B-433D-96D8-A0F977B1C7BC}"/>
              </a:ext>
            </a:extLst>
          </p:cNvPr>
          <p:cNvGrpSpPr/>
          <p:nvPr/>
        </p:nvGrpSpPr>
        <p:grpSpPr>
          <a:xfrm>
            <a:off x="1937111" y="5024175"/>
            <a:ext cx="8317779" cy="934485"/>
            <a:chOff x="2626551" y="5024175"/>
            <a:chExt cx="8317779" cy="934485"/>
          </a:xfrm>
        </p:grpSpPr>
        <p:grpSp>
          <p:nvGrpSpPr>
            <p:cNvPr id="15" name="Group 14">
              <a:extLst>
                <a:ext uri="{FF2B5EF4-FFF2-40B4-BE49-F238E27FC236}">
                  <a16:creationId xmlns:a16="http://schemas.microsoft.com/office/drawing/2014/main" id="{54464C46-7D36-4E94-9B30-88229484B223}"/>
                </a:ext>
              </a:extLst>
            </p:cNvPr>
            <p:cNvGrpSpPr/>
            <p:nvPr/>
          </p:nvGrpSpPr>
          <p:grpSpPr>
            <a:xfrm>
              <a:off x="2626551" y="5024175"/>
              <a:ext cx="4095796" cy="934485"/>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grpSp>
          <p:nvGrpSpPr>
            <p:cNvPr id="14" name="Group 13">
              <a:extLst>
                <a:ext uri="{FF2B5EF4-FFF2-40B4-BE49-F238E27FC236}">
                  <a16:creationId xmlns:a16="http://schemas.microsoft.com/office/drawing/2014/main" id="{56F52D28-87B1-490E-88E1-19D7C246BBC6}"/>
                </a:ext>
              </a:extLst>
            </p:cNvPr>
            <p:cNvGrpSpPr/>
            <p:nvPr/>
          </p:nvGrpSpPr>
          <p:grpSpPr>
            <a:xfrm>
              <a:off x="6848534" y="5024175"/>
              <a:ext cx="4095796" cy="934485"/>
              <a:chOff x="4818767" y="4392804"/>
              <a:chExt cx="4095796" cy="934485"/>
            </a:xfrm>
          </p:grpSpPr>
          <p:sp>
            <p:nvSpPr>
              <p:cNvPr id="115" name="Rectangle: Rounded Corners 114">
                <a:extLst>
                  <a:ext uri="{FF2B5EF4-FFF2-40B4-BE49-F238E27FC236}">
                    <a16:creationId xmlns:a16="http://schemas.microsoft.com/office/drawing/2014/main" id="{113C9938-3128-4986-909C-E32AD6EC5B99}"/>
                  </a:ext>
                </a:extLst>
              </p:cNvPr>
              <p:cNvSpPr/>
              <p:nvPr/>
            </p:nvSpPr>
            <p:spPr bwMode="auto">
              <a:xfrm>
                <a:off x="4818767" y="4392804"/>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9" name="Group 8">
                <a:extLst>
                  <a:ext uri="{FF2B5EF4-FFF2-40B4-BE49-F238E27FC236}">
                    <a16:creationId xmlns:a16="http://schemas.microsoft.com/office/drawing/2014/main" id="{77B8EC9B-F4AB-412C-9710-E1B779916DF5}"/>
                  </a:ext>
                </a:extLst>
              </p:cNvPr>
              <p:cNvGrpSpPr/>
              <p:nvPr/>
            </p:nvGrpSpPr>
            <p:grpSpPr>
              <a:xfrm>
                <a:off x="5719659" y="4573814"/>
                <a:ext cx="2294013" cy="572464"/>
                <a:chOff x="6407860" y="5126058"/>
                <a:chExt cx="2294013" cy="572464"/>
              </a:xfrm>
            </p:grpSpPr>
            <p:sp>
              <p:nvSpPr>
                <p:cNvPr id="93" name="TextBox 92">
                  <a:extLst>
                    <a:ext uri="{FF2B5EF4-FFF2-40B4-BE49-F238E27FC236}">
                      <a16:creationId xmlns:a16="http://schemas.microsoft.com/office/drawing/2014/main" id="{47EACD77-5B41-49C7-8480-91F7E8909716}"/>
                    </a:ext>
                  </a:extLst>
                </p:cNvPr>
                <p:cNvSpPr txBox="1"/>
                <p:nvPr/>
              </p:nvSpPr>
              <p:spPr>
                <a:xfrm>
                  <a:off x="6938376" y="5126058"/>
                  <a:ext cx="1763497"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0078D4"/>
                      </a:solidFill>
                      <a:latin typeface="Segoe UI Semibold" panose="020B0702040204020203" pitchFamily="34" charset="0"/>
                      <a:cs typeface="Segoe UI Semibold" panose="020B0702040204020203" pitchFamily="34" charset="0"/>
                    </a:rPr>
                    <a:t>Docker Hub</a:t>
                  </a:r>
                </a:p>
              </p:txBody>
            </p:sp>
            <p:grpSp>
              <p:nvGrpSpPr>
                <p:cNvPr id="101" name="Group 100">
                  <a:extLst>
                    <a:ext uri="{FF2B5EF4-FFF2-40B4-BE49-F238E27FC236}">
                      <a16:creationId xmlns:a16="http://schemas.microsoft.com/office/drawing/2014/main" id="{EB7012B0-FCB7-4464-B39B-908FDAECF299}"/>
                    </a:ext>
                  </a:extLst>
                </p:cNvPr>
                <p:cNvGrpSpPr/>
                <p:nvPr/>
              </p:nvGrpSpPr>
              <p:grpSpPr>
                <a:xfrm>
                  <a:off x="6407860" y="5130968"/>
                  <a:ext cx="533313" cy="562645"/>
                  <a:chOff x="7385969" y="4256047"/>
                  <a:chExt cx="381000" cy="401955"/>
                </a:xfrm>
                <a:solidFill>
                  <a:srgbClr val="0078D4"/>
                </a:solidFill>
              </p:grpSpPr>
              <p:grpSp>
                <p:nvGrpSpPr>
                  <p:cNvPr id="102" name="Group 101">
                    <a:extLst>
                      <a:ext uri="{FF2B5EF4-FFF2-40B4-BE49-F238E27FC236}">
                        <a16:creationId xmlns:a16="http://schemas.microsoft.com/office/drawing/2014/main" id="{4010C269-952E-4E55-A2E5-7BB89CE8632C}"/>
                      </a:ext>
                    </a:extLst>
                  </p:cNvPr>
                  <p:cNvGrpSpPr/>
                  <p:nvPr/>
                </p:nvGrpSpPr>
                <p:grpSpPr>
                  <a:xfrm>
                    <a:off x="7452324" y="4351548"/>
                    <a:ext cx="275587" cy="195652"/>
                    <a:chOff x="8187346" y="4467570"/>
                    <a:chExt cx="392253" cy="278478"/>
                  </a:xfrm>
                  <a:grpFill/>
                </p:grpSpPr>
                <p:sp>
                  <p:nvSpPr>
                    <p:cNvPr id="105" name="Freeform: Shape 104">
                      <a:extLst>
                        <a:ext uri="{FF2B5EF4-FFF2-40B4-BE49-F238E27FC236}">
                          <a16:creationId xmlns:a16="http://schemas.microsoft.com/office/drawing/2014/main" id="{3B8BDF1D-63F0-4259-B732-69468799AED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443228B8-CB31-4ECD-A22D-94426E1F983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5170CAB5-EA06-4F5A-B7BE-1972612E8F1A}"/>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E805C117-F51C-4C42-800D-80259C6B8F24}"/>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A42E7487-25C8-4468-9802-0759D674B49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2FF40ED2-BDCF-410F-93C2-F8A718B13600}"/>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49E4C674-1631-4675-A1A5-B375AA7F3719}"/>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B8265EFD-B8E3-4D78-BEC6-C4DBE694AD70}"/>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A3C70D3F-2C9C-49ED-B622-4CAE1589E9C8}"/>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119E2D13-E58F-4A1F-8F14-9EF42BF10F70}"/>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3" name="Freeform: Shape 102">
                    <a:extLst>
                      <a:ext uri="{FF2B5EF4-FFF2-40B4-BE49-F238E27FC236}">
                        <a16:creationId xmlns:a16="http://schemas.microsoft.com/office/drawing/2014/main" id="{CB5397F0-187B-4232-B097-D8A4046582F2}"/>
                      </a:ext>
                    </a:extLst>
                  </p:cNvPr>
                  <p:cNvSpPr/>
                  <p:nvPr/>
                </p:nvSpPr>
                <p:spPr>
                  <a:xfrm>
                    <a:off x="7385969" y="4256047"/>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83CA8BD-1168-42E3-8BCD-0229DECA9091}"/>
                      </a:ext>
                    </a:extLst>
                  </p:cNvPr>
                  <p:cNvSpPr/>
                  <p:nvPr/>
                </p:nvSpPr>
                <p:spPr>
                  <a:xfrm>
                    <a:off x="7385969" y="4553227"/>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endParaRPr lang="en-US"/>
                  </a:p>
                </p:txBody>
              </p:sp>
            </p:grpSp>
          </p:grpSp>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25962"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026A610-F1E7-4506-A98E-E3B9389D0C82}"/>
              </a:ext>
            </a:extLst>
          </p:cNvPr>
          <p:cNvCxnSpPr>
            <a:cxnSpLocks/>
          </p:cNvCxnSpPr>
          <p:nvPr/>
        </p:nvCxnSpPr>
        <p:spPr>
          <a:xfrm>
            <a:off x="9659816"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34426"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042889"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351353"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829" y="2054043"/>
            <a:ext cx="452489" cy="452489"/>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76255" y="2573938"/>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App Service</a:t>
            </a:r>
          </a:p>
        </p:txBody>
      </p:sp>
      <p:sp>
        <p:nvSpPr>
          <p:cNvPr id="131" name="TextBox 130">
            <a:extLst>
              <a:ext uri="{FF2B5EF4-FFF2-40B4-BE49-F238E27FC236}">
                <a16:creationId xmlns:a16="http://schemas.microsoft.com/office/drawing/2014/main" id="{0C4C0459-6907-499B-83AC-9E527EC75D32}"/>
              </a:ext>
            </a:extLst>
          </p:cNvPr>
          <p:cNvSpPr txBox="1"/>
          <p:nvPr/>
        </p:nvSpPr>
        <p:spPr>
          <a:xfrm>
            <a:off x="676255" y="3049759"/>
            <a:ext cx="1605637" cy="1034129"/>
          </a:xfrm>
          <a:prstGeom prst="rect">
            <a:avLst/>
          </a:prstGeom>
          <a:noFill/>
        </p:spPr>
        <p:txBody>
          <a:bodyPr wrap="square" lIns="182880" tIns="146304" rIns="182880" bIns="146304" rtlCol="0">
            <a:sp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Deploy web apps or APIs using containers in a PaaS environment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49412" y="2042162"/>
            <a:ext cx="476250" cy="476250"/>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2984719" y="2573938"/>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Service Fabric</a:t>
            </a:r>
          </a:p>
        </p:txBody>
      </p:sp>
      <p:sp>
        <p:nvSpPr>
          <p:cNvPr id="135" name="TextBox 134">
            <a:extLst>
              <a:ext uri="{FF2B5EF4-FFF2-40B4-BE49-F238E27FC236}">
                <a16:creationId xmlns:a16="http://schemas.microsoft.com/office/drawing/2014/main" id="{813476EE-35E8-413D-BD0F-D5748778640B}"/>
              </a:ext>
            </a:extLst>
          </p:cNvPr>
          <p:cNvSpPr txBox="1"/>
          <p:nvPr/>
        </p:nvSpPr>
        <p:spPr>
          <a:xfrm>
            <a:off x="2984719" y="3049759"/>
            <a:ext cx="1605637" cy="1218795"/>
          </a:xfrm>
          <a:prstGeom prst="rect">
            <a:avLst/>
          </a:prstGeom>
          <a:noFill/>
        </p:spPr>
        <p:txBody>
          <a:bodyPr wrap="square" lIns="182880" tIns="146304" rIns="182880" bIns="146304" rtlCol="0">
            <a:spAutoFit/>
          </a:bodyPr>
          <a:lstStyle/>
          <a:p>
            <a:pPr algn="ctr">
              <a:spcAft>
                <a:spcPts val="600"/>
              </a:spcAft>
              <a:defRPr/>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Modernize .NET applications to microservices using Windows Server containers</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174905" y="2573938"/>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18585" y="2025200"/>
            <a:ext cx="971759" cy="510174"/>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483369" y="2573938"/>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Container Instance</a:t>
            </a:r>
          </a:p>
        </p:txBody>
      </p:sp>
      <p:sp>
        <p:nvSpPr>
          <p:cNvPr id="146" name="TextBox 145">
            <a:extLst>
              <a:ext uri="{FF2B5EF4-FFF2-40B4-BE49-F238E27FC236}">
                <a16:creationId xmlns:a16="http://schemas.microsoft.com/office/drawing/2014/main" id="{7B5E5225-BDFF-4C3A-AFA0-097453AF17B8}"/>
              </a:ext>
            </a:extLst>
          </p:cNvPr>
          <p:cNvSpPr txBox="1"/>
          <p:nvPr/>
        </p:nvSpPr>
        <p:spPr>
          <a:xfrm>
            <a:off x="5164901" y="3049759"/>
            <a:ext cx="1895085" cy="849463"/>
          </a:xfrm>
          <a:prstGeom prst="rect">
            <a:avLst/>
          </a:prstGeom>
          <a:noFill/>
        </p:spPr>
        <p:txBody>
          <a:bodyPr wrap="square" lIns="182880" tIns="146304" rIns="182880" bIns="146304" rtlCol="0">
            <a:spAutoFit/>
          </a:bodyPr>
          <a:lstStyle/>
          <a:p>
            <a:pPr marR="0" lvl="0" indent="0" algn="ctr" fontAlgn="auto">
              <a:spcBef>
                <a:spcPts val="882"/>
              </a:spcBef>
              <a:spcAft>
                <a:spcPts val="600"/>
              </a:spcAft>
              <a:buClrTx/>
              <a:buSzTx/>
              <a:buFontTx/>
              <a:buNone/>
              <a:tabLst/>
              <a:defRPr/>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Scale and orchestrate Linux containers using Kubernetes</a:t>
            </a:r>
          </a:p>
        </p:txBody>
      </p:sp>
      <p:sp>
        <p:nvSpPr>
          <p:cNvPr id="147" name="TextBox 146">
            <a:extLst>
              <a:ext uri="{FF2B5EF4-FFF2-40B4-BE49-F238E27FC236}">
                <a16:creationId xmlns:a16="http://schemas.microsoft.com/office/drawing/2014/main" id="{685D935C-E2A4-4A01-A7C2-F4B72E3947AF}"/>
              </a:ext>
            </a:extLst>
          </p:cNvPr>
          <p:cNvSpPr txBox="1"/>
          <p:nvPr/>
        </p:nvSpPr>
        <p:spPr>
          <a:xfrm>
            <a:off x="9924132" y="2573938"/>
            <a:ext cx="15775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Ecosystem</a:t>
            </a:r>
          </a:p>
        </p:txBody>
      </p:sp>
      <p:pic>
        <p:nvPicPr>
          <p:cNvPr id="2054" name="Picture 6" descr="Image result for docker logo png">
            <a:extLst>
              <a:ext uri="{FF2B5EF4-FFF2-40B4-BE49-F238E27FC236}">
                <a16:creationId xmlns:a16="http://schemas.microsoft.com/office/drawing/2014/main" id="{133AB05E-5CDA-4EAD-A15C-4C6F71300DA5}"/>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b="34790"/>
          <a:stretch/>
        </p:blipFill>
        <p:spPr bwMode="auto">
          <a:xfrm>
            <a:off x="9582559" y="2230027"/>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openshift logo png">
            <a:extLst>
              <a:ext uri="{FF2B5EF4-FFF2-40B4-BE49-F238E27FC236}">
                <a16:creationId xmlns:a16="http://schemas.microsoft.com/office/drawing/2014/main" id="{10A231FD-B366-49D4-8A6A-24B56E4A39E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60650" y="2227354"/>
            <a:ext cx="379258" cy="3101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ivotal cloud foundry logo png">
            <a:extLst>
              <a:ext uri="{FF2B5EF4-FFF2-40B4-BE49-F238E27FC236}">
                <a16:creationId xmlns:a16="http://schemas.microsoft.com/office/drawing/2014/main" id="{DACCBBEE-BC01-4958-B4DE-F6E0385DDF0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0868299" y="2238736"/>
            <a:ext cx="361120" cy="28738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esosphere logo png">
            <a:extLst>
              <a:ext uri="{FF2B5EF4-FFF2-40B4-BE49-F238E27FC236}">
                <a16:creationId xmlns:a16="http://schemas.microsoft.com/office/drawing/2014/main" id="{5FDCF1A2-0A79-4D94-A69C-70AFE8FF9DC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1337471" y="2285903"/>
            <a:ext cx="541020" cy="227885"/>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7D9E934B-CF63-47F7-985E-D74C9DE37E05}"/>
              </a:ext>
            </a:extLst>
          </p:cNvPr>
          <p:cNvSpPr txBox="1"/>
          <p:nvPr/>
        </p:nvSpPr>
        <p:spPr>
          <a:xfrm>
            <a:off x="9934241" y="3049759"/>
            <a:ext cx="1557373" cy="1034129"/>
          </a:xfrm>
          <a:prstGeom prst="rect">
            <a:avLst/>
          </a:prstGeom>
          <a:noFill/>
        </p:spPr>
        <p:txBody>
          <a:bodyPr wrap="square" lIns="182880" tIns="146304" rIns="182880" bIns="146304" rtlCol="0">
            <a:spAutoFit/>
          </a:bodyPr>
          <a:lstStyle/>
          <a:p>
            <a:pPr marR="0" lvl="0" indent="0" algn="ctr" fontAlgn="auto">
              <a:spcBef>
                <a:spcPts val="0"/>
              </a:spcBef>
              <a:spcAft>
                <a:spcPts val="600"/>
              </a:spcAft>
              <a:buClrTx/>
              <a:buSzTx/>
              <a:buFontTx/>
              <a:buNone/>
              <a:tabLst/>
              <a:defRPr/>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Bring your Partner solutions that run great on Azure </a:t>
            </a:r>
          </a:p>
        </p:txBody>
      </p:sp>
      <p:sp>
        <p:nvSpPr>
          <p:cNvPr id="2" name="Rectangle 1">
            <a:extLst>
              <a:ext uri="{FF2B5EF4-FFF2-40B4-BE49-F238E27FC236}">
                <a16:creationId xmlns:a16="http://schemas.microsoft.com/office/drawing/2014/main" id="{C72E1F15-6A1B-4D83-80B4-7CBD1FD105BE}"/>
              </a:ext>
            </a:extLst>
          </p:cNvPr>
          <p:cNvSpPr/>
          <p:nvPr/>
        </p:nvSpPr>
        <p:spPr>
          <a:xfrm>
            <a:off x="7533692" y="3049758"/>
            <a:ext cx="1741544" cy="1034129"/>
          </a:xfrm>
          <a:prstGeom prst="rect">
            <a:avLst/>
          </a:prstGeom>
          <a:noFill/>
        </p:spPr>
        <p:txBody>
          <a:bodyPr wrap="square" lIns="182880" tIns="146304" rIns="182880" bIns="146304" rtlCol="0">
            <a:spAutoFit/>
          </a:bodyPr>
          <a:lstStyle/>
          <a:p>
            <a:pPr algn="ctr">
              <a:spcBef>
                <a:spcPts val="882"/>
              </a:spcBef>
              <a:spcAft>
                <a:spcPts val="600"/>
              </a:spcAft>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Elastically burst from your Azure Kubernetes Service (AKS) cluster</a:t>
            </a:r>
          </a:p>
        </p:txBody>
      </p:sp>
      <p:sp>
        <p:nvSpPr>
          <p:cNvPr id="52" name="Graphic 27">
            <a:extLst>
              <a:ext uri="{FF2B5EF4-FFF2-40B4-BE49-F238E27FC236}">
                <a16:creationId xmlns:a16="http://schemas.microsoft.com/office/drawing/2014/main" id="{8B84C6CF-5839-4929-AA2D-46E7833E4A8D}"/>
              </a:ext>
            </a:extLst>
          </p:cNvPr>
          <p:cNvSpPr/>
          <p:nvPr/>
        </p:nvSpPr>
        <p:spPr>
          <a:xfrm>
            <a:off x="5746722" y="2054043"/>
            <a:ext cx="675575" cy="525572"/>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1729" y="2757749"/>
            <a:ext cx="12190271" cy="4100251"/>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43523" y="3039562"/>
            <a:ext cx="11278412" cy="762895"/>
          </a:xfrm>
          <a:prstGeom prst="rect">
            <a:avLst/>
          </a:prstGeom>
        </p:spPr>
        <p:txBody>
          <a:bodyPr lIns="146243" tIns="9141" rIns="146243" bIns="914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016" fontAlgn="base">
              <a:spcBef>
                <a:spcPts val="1174"/>
              </a:spcBef>
              <a:spcAft>
                <a:spcPct val="0"/>
              </a:spcAft>
              <a:defRPr/>
            </a:pPr>
            <a:r>
              <a:rPr lang="en-US" sz="5293" spc="-98">
                <a:solidFill>
                  <a:srgbClr val="43A1FF"/>
                </a:solidFill>
                <a:latin typeface="Segoe UI Light"/>
              </a:rPr>
              <a:t>Azure Container Instances (ACI)</a:t>
            </a:r>
          </a:p>
        </p:txBody>
      </p:sp>
      <p:sp>
        <p:nvSpPr>
          <p:cNvPr id="7" name="Rectangle 6"/>
          <p:cNvSpPr/>
          <p:nvPr/>
        </p:nvSpPr>
        <p:spPr>
          <a:xfrm>
            <a:off x="643522" y="4026534"/>
            <a:ext cx="11129030" cy="1507891"/>
          </a:xfrm>
          <a:prstGeom prst="rect">
            <a:avLst/>
          </a:prstGeom>
        </p:spPr>
        <p:txBody>
          <a:bodyPr wrap="square" lIns="146243">
            <a:spAutoFit/>
          </a:bodyPr>
          <a:lstStyle/>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Easily deploy and run containers with a single command</a:t>
            </a:r>
          </a:p>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Launch container instances in seconds</a:t>
            </a:r>
          </a:p>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Cost effective per second billing</a:t>
            </a:r>
          </a:p>
        </p:txBody>
      </p:sp>
      <p:pic>
        <p:nvPicPr>
          <p:cNvPr id="30" name="Picture 2" descr="https://azure.microsoft.com/svghandler/container-instances/?width=600&amp;height=315">
            <a:extLst>
              <a:ext uri="{FF2B5EF4-FFF2-40B4-BE49-F238E27FC236}">
                <a16:creationId xmlns:a16="http://schemas.microsoft.com/office/drawing/2014/main" id="{B3D02DCF-48BC-40D7-8AA0-77A467EA27D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03862" y="291598"/>
            <a:ext cx="2532402" cy="2123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220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600"/>
                                        <p:tgtEl>
                                          <p:spTgt spid="30"/>
                                        </p:tgtEl>
                                      </p:cBhvr>
                                    </p:animEffect>
                                  </p:childTnLst>
                                </p:cTn>
                              </p:par>
                              <p:par>
                                <p:cTn id="13" presetID="35" presetClass="path" presetSubtype="0" decel="100000" fill="hold" nodeType="withEffect">
                                  <p:stCondLst>
                                    <p:cond delay="0"/>
                                  </p:stCondLst>
                                  <p:childTnLst>
                                    <p:animMotion origin="layout" path="M -0.05553 0.00023 L 9.9566E-8 0.00023 " pathEditMode="relative" rAng="0" ptsTypes="AA">
                                      <p:cBhvr>
                                        <p:cTn id="14" dur="800" fill="hold"/>
                                        <p:tgtEl>
                                          <p:spTgt spid="30"/>
                                        </p:tgtEl>
                                        <p:attrNameLst>
                                          <p:attrName>ppt_x</p:attrName>
                                          <p:attrName>ppt_y</p:attrName>
                                        </p:attrNameLst>
                                      </p:cBhvr>
                                      <p:rCtr x="2770" y="0"/>
                                    </p:animMotion>
                                  </p:childTnLst>
                                </p:cTn>
                              </p:par>
                            </p:childTnLst>
                          </p:cTn>
                        </p:par>
                        <p:par>
                          <p:cTn id="15" fill="hold">
                            <p:stCondLst>
                              <p:cond delay="1300"/>
                            </p:stCondLst>
                            <p:childTnLst>
                              <p:par>
                                <p:cTn id="16" presetID="10" presetClass="entr" presetSubtype="0" fill="hold" grpId="0" nodeType="afterEffect">
                                  <p:stCondLst>
                                    <p:cond delay="1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600"/>
                                        <p:tgtEl>
                                          <p:spTgt spid="5"/>
                                        </p:tgtEl>
                                      </p:cBhvr>
                                    </p:animEffect>
                                  </p:childTnLst>
                                </p:cTn>
                              </p:par>
                              <p:par>
                                <p:cTn id="19" presetID="35" presetClass="path" presetSubtype="0" decel="100000" fill="hold" grpId="1" nodeType="withEffect">
                                  <p:stCondLst>
                                    <p:cond delay="50"/>
                                  </p:stCondLst>
                                  <p:childTnLst>
                                    <p:animMotion origin="layout" path="M -0.05553 0.00022 L 2.15471E-6 0.00022 " pathEditMode="relative" rAng="0" ptsTypes="AA">
                                      <p:cBhvr>
                                        <p:cTn id="20" dur="800" fill="hold"/>
                                        <p:tgtEl>
                                          <p:spTgt spid="5"/>
                                        </p:tgtEl>
                                        <p:attrNameLst>
                                          <p:attrName>ppt_x</p:attrName>
                                          <p:attrName>ppt_y</p:attrName>
                                        </p:attrNameLst>
                                      </p:cBhvr>
                                      <p:rCtr x="2770" y="0"/>
                                    </p:animMotion>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600"/>
                                        <p:tgtEl>
                                          <p:spTgt spid="7"/>
                                        </p:tgtEl>
                                      </p:cBhvr>
                                    </p:animEffect>
                                  </p:childTnLst>
                                </p:cTn>
                              </p:par>
                              <p:par>
                                <p:cTn id="24" presetID="35" presetClass="path" presetSubtype="0" decel="100000" fill="hold" grpId="1" nodeType="withEffect">
                                  <p:stCondLst>
                                    <p:cond delay="300"/>
                                  </p:stCondLst>
                                  <p:childTnLst>
                                    <p:animMotion origin="layout" path="M -0.05553 0.00023 L -7.07174E-7 0.00023 " pathEditMode="relative" rAng="0" ptsTypes="AA">
                                      <p:cBhvr>
                                        <p:cTn id="25"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16062" y="491948"/>
            <a:ext cx="9376616" cy="854250"/>
          </a:xfrm>
        </p:spPr>
        <p:txBody>
          <a:bodyPr/>
          <a:lstStyle/>
          <a:p>
            <a:pPr algn="ctr"/>
            <a:r>
              <a:rPr lang="en-US">
                <a:solidFill>
                  <a:schemeClr val="tx1"/>
                </a:solidFill>
              </a:rPr>
              <a:t>Azure Container Instances (ACI)</a:t>
            </a:r>
            <a:endParaRPr lang="en-US">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303843" y="1288707"/>
            <a:ext cx="8107146" cy="658896"/>
          </a:xfrm>
          <a:prstGeom prst="rect">
            <a:avLst/>
          </a:prstGeom>
          <a:noFill/>
        </p:spPr>
        <p:txBody>
          <a:bodyPr wrap="square" lIns="143407" tIns="143407" rIns="143407" bIns="143407" rtlCol="0">
            <a:spAutoFit/>
          </a:bodyPr>
          <a:lstStyle/>
          <a:p>
            <a:pPr algn="ctr" defTabSz="914192">
              <a:spcAft>
                <a:spcPts val="588"/>
              </a:spcAft>
            </a:pPr>
            <a:r>
              <a:rPr lang="en-US" sz="2353">
                <a:solidFill>
                  <a:srgbClr val="0078D7"/>
                </a:solidFill>
                <a:latin typeface="Segoe UI Semilight"/>
                <a:cs typeface="Segoe UI Semibold" panose="020B0702040204020203" pitchFamily="34" charset="0"/>
              </a:rPr>
              <a:t>Easily run containers on demand without managing servers</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088250"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285416"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482580"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4882050" y="4516078"/>
            <a:ext cx="2806727" cy="112049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Increase infrastructure agility with containers on demand</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193053" y="4486140"/>
            <a:ext cx="2723054" cy="84353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Secure applications with 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872238" y="4512059"/>
            <a:ext cx="2432019" cy="112049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Run containers without managing servers</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353106" y="5662304"/>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550272" y="5662304"/>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6" name="Graphic 46">
            <a:extLst>
              <a:ext uri="{FF2B5EF4-FFF2-40B4-BE49-F238E27FC236}">
                <a16:creationId xmlns:a16="http://schemas.microsoft.com/office/drawing/2014/main" id="{63D99B85-1767-4EB2-B56B-2563A7D217ED}"/>
              </a:ext>
            </a:extLst>
          </p:cNvPr>
          <p:cNvPicPr/>
          <p:nvPr/>
        </p:nvPicPr>
        <p:blipFill>
          <a:blip r:embed="rId3">
            <a:extLst>
              <a:ext uri="{96DAC541-7B7A-43D3-8B79-37D633B846F1}">
                <asvg:svgBlip xmlns:asvg="http://schemas.microsoft.com/office/drawing/2016/SVG/main" r:embed="rId4"/>
              </a:ext>
            </a:extLst>
          </a:blip>
          <a:stretch>
            <a:fillRect/>
          </a:stretch>
        </p:blipFill>
        <p:spPr>
          <a:xfrm>
            <a:off x="2206692" y="2416173"/>
            <a:ext cx="1907122" cy="1739066"/>
          </a:xfrm>
          <a:prstGeom prst="rect">
            <a:avLst/>
          </a:prstGeom>
        </p:spPr>
      </p:pic>
      <p:pic>
        <p:nvPicPr>
          <p:cNvPr id="87" name="Graphic 75">
            <a:extLst>
              <a:ext uri="{FF2B5EF4-FFF2-40B4-BE49-F238E27FC236}">
                <a16:creationId xmlns:a16="http://schemas.microsoft.com/office/drawing/2014/main" id="{1D9322DA-4B09-4EFB-93F1-62D65BBDCB83}"/>
              </a:ext>
            </a:extLst>
          </p:cNvPr>
          <p:cNvPicPr/>
          <p:nvPr/>
        </p:nvPicPr>
        <p:blipFill>
          <a:blip r:embed="rId5">
            <a:extLst>
              <a:ext uri="{96DAC541-7B7A-43D3-8B79-37D633B846F1}">
                <asvg:svgBlip xmlns:asvg="http://schemas.microsoft.com/office/drawing/2016/SVG/main" r:embed="rId6"/>
              </a:ext>
            </a:extLst>
          </a:blip>
          <a:stretch>
            <a:fillRect/>
          </a:stretch>
        </p:blipFill>
        <p:spPr>
          <a:xfrm>
            <a:off x="5308625" y="2340205"/>
            <a:ext cx="2097585" cy="2073932"/>
          </a:xfrm>
          <a:prstGeom prst="rect">
            <a:avLst/>
          </a:prstGeom>
        </p:spPr>
      </p:pic>
      <p:pic>
        <p:nvPicPr>
          <p:cNvPr id="88" name="Graphic 82">
            <a:extLst>
              <a:ext uri="{FF2B5EF4-FFF2-40B4-BE49-F238E27FC236}">
                <a16:creationId xmlns:a16="http://schemas.microsoft.com/office/drawing/2014/main" id="{9E963723-F5A8-4307-9349-B3CBAACAB0B2}"/>
              </a:ext>
            </a:extLst>
          </p:cNvPr>
          <p:cNvPicPr/>
          <p:nvPr/>
        </p:nvPicPr>
        <p:blipFill>
          <a:blip r:embed="rId7">
            <a:extLst>
              <a:ext uri="{96DAC541-7B7A-43D3-8B79-37D633B846F1}">
                <asvg:svgBlip xmlns:asvg="http://schemas.microsoft.com/office/drawing/2016/SVG/main" r:embed="rId8"/>
              </a:ext>
            </a:extLst>
          </a:blip>
          <a:stretch>
            <a:fillRect/>
          </a:stretch>
        </p:blipFill>
        <p:spPr>
          <a:xfrm>
            <a:off x="8733287" y="2658298"/>
            <a:ext cx="1642590" cy="1254817"/>
          </a:xfrm>
          <a:prstGeom prst="rect">
            <a:avLst/>
          </a:prstGeom>
        </p:spPr>
      </p:pic>
    </p:spTree>
    <p:extLst>
      <p:ext uri="{BB962C8B-B14F-4D97-AF65-F5344CB8AC3E}">
        <p14:creationId xmlns:p14="http://schemas.microsoft.com/office/powerpoint/2010/main" val="159533320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03755" y="1988971"/>
            <a:ext cx="7252206" cy="935358"/>
            <a:chOff x="3641081" y="2013171"/>
            <a:chExt cx="7252206" cy="935358"/>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69332"/>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Spinning up a container using ACI</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03116" y="1994481"/>
            <a:ext cx="2332850" cy="218727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9684848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7736" y="528646"/>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7218" y="1324829"/>
            <a:ext cx="6986510"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2893724" y="57403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6091343" y="57403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9288960" y="57403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4947172" y="4455757"/>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Work how you </a:t>
            </a:r>
            <a:b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b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8144790" y="4455757"/>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1749554" y="4455757"/>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3158617" y="581238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6356236" y="581238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9176" y="2550129"/>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8785" y="2590941"/>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36523" y="2642753"/>
            <a:ext cx="2648896" cy="1590635"/>
          </a:xfrm>
          <a:prstGeom prst="rect">
            <a:avLst/>
          </a:prstGeom>
        </p:spPr>
      </p:pic>
    </p:spTree>
    <p:extLst>
      <p:ext uri="{BB962C8B-B14F-4D97-AF65-F5344CB8AC3E}">
        <p14:creationId xmlns:p14="http://schemas.microsoft.com/office/powerpoint/2010/main" val="10515809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4792" y="530352"/>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8024" y="132588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5054058" y="2176273"/>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F2B2F5E6-DFCC-43BA-945D-7720B41755B0}"/>
              </a:ext>
            </a:extLst>
          </p:cNvPr>
          <p:cNvSpPr txBox="1"/>
          <p:nvPr/>
        </p:nvSpPr>
        <p:spPr>
          <a:xfrm>
            <a:off x="5358304" y="3151504"/>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3"/>
          <a:stretch>
            <a:fillRect/>
          </a:stretch>
        </p:blipFill>
        <p:spPr>
          <a:xfrm>
            <a:off x="5770322" y="3923378"/>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4208222" y="5555590"/>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4208225" y="5022954"/>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6095994" y="3475148"/>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5358304" y="4613665"/>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8116023" y="2176273"/>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8444140" y="2808370"/>
            <a:ext cx="2214373" cy="1206905"/>
          </a:xfrm>
          <a:prstGeom prst="rect">
            <a:avLst/>
          </a:prstGeom>
          <a:noFill/>
        </p:spPr>
        <p:txBody>
          <a:bodyPr wrap="square" lIns="0" tIns="0" rIns="0" bIns="0" rtlCol="0" anchor="ctr">
            <a:spAutoFit/>
          </a:bodyPr>
          <a:lstStyle/>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Managed control pane</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Automated upgrades, patches</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Easy cluster scaling</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Self-healing </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2212620" y="3094363"/>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1829759" y="3787365"/>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1829759" y="5086010"/>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2936466" y="3398608"/>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3932598" y="3898891"/>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3932598" y="4416427"/>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5060136" y="6001904"/>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5831430" y="5996781"/>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6733392" y="6015820"/>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D986E400-9208-4F7D-833C-D09464F27A11}"/>
              </a:ext>
            </a:extLst>
          </p:cNvPr>
          <p:cNvGrpSpPr/>
          <p:nvPr/>
        </p:nvGrpSpPr>
        <p:grpSpPr>
          <a:xfrm>
            <a:off x="2238242" y="4410202"/>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8" name="Picture 7">
            <a:extLst>
              <a:ext uri="{FF2B5EF4-FFF2-40B4-BE49-F238E27FC236}">
                <a16:creationId xmlns:a16="http://schemas.microsoft.com/office/drawing/2014/main" id="{0B7C6820-E5D7-D54E-BD68-6C2403B1A871}"/>
              </a:ext>
            </a:extLst>
          </p:cNvPr>
          <p:cNvPicPr>
            <a:picLocks noChangeAspect="1"/>
          </p:cNvPicPr>
          <p:nvPr/>
        </p:nvPicPr>
        <p:blipFill>
          <a:blip r:embed="rId4"/>
          <a:stretch>
            <a:fillRect/>
          </a:stretch>
        </p:blipFill>
        <p:spPr>
          <a:xfrm>
            <a:off x="5014977" y="2309554"/>
            <a:ext cx="2261232" cy="1191581"/>
          </a:xfrm>
          <a:prstGeom prst="rect">
            <a:avLst/>
          </a:prstGeom>
        </p:spPr>
      </p:pic>
    </p:spTree>
    <p:extLst>
      <p:ext uri="{BB962C8B-B14F-4D97-AF65-F5344CB8AC3E}">
        <p14:creationId xmlns:p14="http://schemas.microsoft.com/office/powerpoint/2010/main" val="18691905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4792" y="530352"/>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8024" y="132588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373015" y="2170233"/>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t>
            </a:r>
            <a:r>
              <a:rPr kumimoji="0" lang="en-US" sz="1568" b="1" i="0" u="none" strike="noStrike" kern="1200" cap="none" spc="0" normalizeH="0" baseline="0" noProof="0">
                <a:ln>
                  <a:noFill/>
                </a:ln>
                <a:solidFill>
                  <a:srgbClr val="0078D4"/>
                </a:solidFill>
                <a:effectLst/>
                <a:uLnTx/>
                <a:uFillTx/>
                <a:latin typeface="Consolas" charset="0"/>
                <a:ea typeface="Consolas" charset="0"/>
                <a:cs typeface="Consolas" charset="0"/>
              </a:rPr>
              <a:t>aks create</a:t>
            </a:r>
            <a:r>
              <a:rPr kumimoji="0" lang="en-US" sz="1568" b="0" i="0" u="none" strike="noStrike" kern="1200" cap="none" spc="0" normalizeH="0" baseline="0" noProof="0">
                <a:ln>
                  <a:noFill/>
                </a:ln>
                <a:solidFill>
                  <a:srgbClr val="0078D4"/>
                </a:solidFill>
                <a:effectLst/>
                <a:uLnTx/>
                <a:uFillTx/>
                <a:latin typeface="Consolas" charset="0"/>
                <a:ea typeface="Consolas" charset="0"/>
                <a:cs typeface="Consolas" charset="0"/>
              </a:rPr>
              <a:t>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-g myResourceGroup -n myCluster --generate-ssh-keys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8D4"/>
                </a:solidFill>
                <a:effectLst/>
                <a:uLnTx/>
                <a:uFillTx/>
                <a:latin typeface="Consolas" charset="0"/>
                <a:ea typeface="+mn-ea"/>
                <a:cs typeface="+mn-cs"/>
              </a:rPr>
              <a:t>$ </a:t>
            </a:r>
            <a:r>
              <a:rPr kumimoji="0" lang="en-US" sz="1568" b="1" i="0" u="none" strike="noStrike" kern="1200" cap="none" spc="0" normalizeH="0" baseline="0" noProof="0">
                <a:ln>
                  <a:noFill/>
                </a:ln>
                <a:solidFill>
                  <a:srgbClr val="0078D4"/>
                </a:solidFill>
                <a:effectLst/>
                <a:uLnTx/>
                <a:uFillTx/>
                <a:latin typeface="Consolas" charset="0"/>
                <a:ea typeface="+mn-ea"/>
                <a:cs typeface="+mn-cs"/>
              </a:rPr>
              <a:t>az aks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Downloading client to /usr/local/bin/kubectl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aks get-credentials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-g myResourceGroup -n myCluster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Merged "myCluster" as current context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kubectl get nodes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NAME                       STATUS    AGE       VERSION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aks-mycluster-36851231-0   Ready     4m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aks-mycluster-36851231-1   Ready     4m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aks-mycluster-36851231-2   Ready     4m        v1.8.1</a:t>
            </a:r>
          </a:p>
        </p:txBody>
      </p:sp>
    </p:spTree>
    <p:extLst>
      <p:ext uri="{BB962C8B-B14F-4D97-AF65-F5344CB8AC3E}">
        <p14:creationId xmlns:p14="http://schemas.microsoft.com/office/powerpoint/2010/main" val="36504094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4792" y="530352"/>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8024" y="132588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377440" y="2167128"/>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8D4"/>
                </a:solidFill>
                <a:effectLst/>
                <a:uLnTx/>
                <a:uFillTx/>
                <a:latin typeface="Consolas" charset="0"/>
                <a:ea typeface="+mn-ea"/>
                <a:cs typeface="+mn-cs"/>
              </a:rPr>
              <a:t>$ az aks list</a:t>
            </a:r>
            <a:r>
              <a:rPr kumimoji="0" lang="en-US" sz="1568" b="1" i="0" u="none" strike="noStrike" kern="1200" cap="none" spc="0" normalizeH="0" baseline="0" noProof="0">
                <a:ln>
                  <a:noFill/>
                </a:ln>
                <a:solidFill>
                  <a:srgbClr val="0078D4"/>
                </a:solidFill>
                <a:effectLst/>
                <a:uLnTx/>
                <a:uFillTx/>
                <a:latin typeface="Consolas" charset="0"/>
                <a:ea typeface="+mn-ea"/>
                <a:cs typeface="+mn-cs"/>
              </a:rPr>
              <a:t> </a:t>
            </a:r>
            <a:r>
              <a:rPr kumimoji="0" lang="mr-IN"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Name                Location    ResourceGroup     KubernetesRelease  ProvisioningState</a:t>
            </a: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myCluster    </a:t>
            </a: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Succeeded          </a:t>
            </a: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aks upgrade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-g myResourceGroup -n myCluster </a:t>
            </a:r>
            <a:r>
              <a:rPr kumimoji="0" lang="mr-IN"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-kubernetes-version 1.8.1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kubectl get nodes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aks scale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-g myResourceGroup -n myCluster --agent-count 10</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rPr>
              <a:t>\ Running ..</a:t>
            </a:r>
          </a:p>
        </p:txBody>
      </p:sp>
    </p:spTree>
    <p:extLst>
      <p:ext uri="{BB962C8B-B14F-4D97-AF65-F5344CB8AC3E}">
        <p14:creationId xmlns:p14="http://schemas.microsoft.com/office/powerpoint/2010/main" val="19476570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03755" y="1988971"/>
            <a:ext cx="7252206" cy="935358"/>
            <a:chOff x="3641081" y="2013171"/>
            <a:chExt cx="7252206" cy="935358"/>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69332"/>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lang="en-US" sz="2000">
                  <a:solidFill>
                    <a:srgbClr val="000000"/>
                  </a:solidFill>
                  <a:latin typeface="Segoe UI" panose="020B0502040204020203" pitchFamily="34" charset="0"/>
                  <a:cs typeface="Segoe UI" panose="020B0502040204020203" pitchFamily="34" charset="0"/>
                </a:rPr>
                <a:t>Deploy containers on AKS</a:t>
              </a: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03116" y="1994481"/>
            <a:ext cx="2332850" cy="218727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9998126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84CE4-6876-4CB5-9917-D96732D0DDF1}"/>
              </a:ext>
            </a:extLst>
          </p:cNvPr>
          <p:cNvSpPr txBox="1"/>
          <p:nvPr/>
        </p:nvSpPr>
        <p:spPr>
          <a:xfrm>
            <a:off x="215152" y="151738"/>
            <a:ext cx="8066504" cy="646331"/>
          </a:xfrm>
          <a:prstGeom prst="rect">
            <a:avLst/>
          </a:prstGeom>
          <a:noFill/>
        </p:spPr>
        <p:txBody>
          <a:bodyPr wrap="none" rtlCol="0">
            <a:spAutoFit/>
          </a:bodyPr>
          <a:lstStyle/>
          <a:p>
            <a:r>
              <a:rPr lang="en-US" sz="3600" b="1" spc="-50">
                <a:ln w="3175">
                  <a:noFill/>
                </a:ln>
                <a:latin typeface="+mj-lt"/>
                <a:cs typeface="Segoe UI Semibold" panose="020B0702040204020203" pitchFamily="34" charset="0"/>
              </a:rPr>
              <a:t>Powering Azure and Microsoft services</a:t>
            </a:r>
          </a:p>
        </p:txBody>
      </p:sp>
      <p:sp>
        <p:nvSpPr>
          <p:cNvPr id="6" name="Content Placeholder 6">
            <a:extLst>
              <a:ext uri="{FF2B5EF4-FFF2-40B4-BE49-F238E27FC236}">
                <a16:creationId xmlns:a16="http://schemas.microsoft.com/office/drawing/2014/main" id="{D144AB1B-9A11-4E80-B350-D45AED7073B8}"/>
              </a:ext>
            </a:extLst>
          </p:cNvPr>
          <p:cNvSpPr txBox="1">
            <a:spLocks/>
          </p:cNvSpPr>
          <p:nvPr/>
        </p:nvSpPr>
        <p:spPr>
          <a:xfrm>
            <a:off x="215152" y="757008"/>
            <a:ext cx="9763735" cy="312008"/>
          </a:xfrm>
          <a:prstGeom prst="rect">
            <a:avLst/>
          </a:prstGeom>
        </p:spPr>
        <p:txBody>
          <a:bodyPr vert="horz" wrap="square" lIns="91440" tIns="0" rIns="91440" bIns="0" rtlCol="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solidFill>
                  <a:srgbClr val="505050"/>
                </a:solidFill>
                <a:latin typeface="+mj-lt"/>
                <a:ea typeface="+mn-ea"/>
                <a:cs typeface="+mn-cs"/>
              </a:rPr>
              <a:t>Service Fabric is designed for mission-critical services</a:t>
            </a:r>
          </a:p>
        </p:txBody>
      </p:sp>
      <p:grpSp>
        <p:nvGrpSpPr>
          <p:cNvPr id="43" name="Group 42">
            <a:extLst>
              <a:ext uri="{FF2B5EF4-FFF2-40B4-BE49-F238E27FC236}">
                <a16:creationId xmlns:a16="http://schemas.microsoft.com/office/drawing/2014/main" id="{FD9B5D8B-283D-44EE-AD15-EFB354292E07}"/>
              </a:ext>
            </a:extLst>
          </p:cNvPr>
          <p:cNvGrpSpPr/>
          <p:nvPr/>
        </p:nvGrpSpPr>
        <p:grpSpPr>
          <a:xfrm>
            <a:off x="118788" y="1268875"/>
            <a:ext cx="11945005" cy="4396449"/>
            <a:chOff x="123498" y="1535917"/>
            <a:chExt cx="11945005" cy="4396449"/>
          </a:xfrm>
        </p:grpSpPr>
        <p:grpSp>
          <p:nvGrpSpPr>
            <p:cNvPr id="132" name="Group 131">
              <a:extLst>
                <a:ext uri="{FF2B5EF4-FFF2-40B4-BE49-F238E27FC236}">
                  <a16:creationId xmlns:a16="http://schemas.microsoft.com/office/drawing/2014/main" id="{D28FE43F-C327-4B5E-8545-493AE26F479F}"/>
                </a:ext>
              </a:extLst>
            </p:cNvPr>
            <p:cNvGrpSpPr/>
            <p:nvPr/>
          </p:nvGrpSpPr>
          <p:grpSpPr>
            <a:xfrm>
              <a:off x="123498" y="1709187"/>
              <a:ext cx="6082479" cy="4223179"/>
              <a:chOff x="-88173" y="1377961"/>
              <a:chExt cx="6707382" cy="4657060"/>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30"/>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30"/>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2" y="251693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Dynamics</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Skype</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297388" y="5420116"/>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a:extLst/>
              </p:spPr>
              <p:txBody>
                <a:bodyPr vert="horz" wrap="square" lIns="68574" tIns="34287" rIns="68574" bIns="34287" numCol="1" anchor="t" anchorCtr="0" compatLnSpc="1">
                  <a:prstTxWarp prst="textNoShape">
                    <a:avLst/>
                  </a:prstTxWarp>
                </a:bodyPr>
                <a:lstStyle/>
                <a:p>
                  <a:endParaRPr lang="en-US" sz="135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2" y="1894225"/>
                  <a:ext cx="446250" cy="472751"/>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25" y="2382017"/>
                  <a:ext cx="546888" cy="546828"/>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37" y="4749783"/>
                <a:ext cx="502313" cy="399558"/>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endParaRPr lang="en-US"/>
                </a:p>
              </p:txBody>
            </p:sp>
          </p:grpSp>
          <p:pic>
            <p:nvPicPr>
              <p:cNvPr id="183" name="Graphic 182">
                <a:extLst>
                  <a:ext uri="{FF2B5EF4-FFF2-40B4-BE49-F238E27FC236}">
                    <a16:creationId xmlns:a16="http://schemas.microsoft.com/office/drawing/2014/main" id="{99659CAC-894C-4E34-97E8-92E517FD6C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51175" y="3377835"/>
                <a:ext cx="1105466" cy="1105466"/>
              </a:xfrm>
              <a:prstGeom prst="rect">
                <a:avLst/>
              </a:prstGeom>
            </p:spPr>
          </p:pic>
        </p:grpSp>
        <p:grpSp>
          <p:nvGrpSpPr>
            <p:cNvPr id="42" name="Group 41">
              <a:extLst>
                <a:ext uri="{FF2B5EF4-FFF2-40B4-BE49-F238E27FC236}">
                  <a16:creationId xmlns:a16="http://schemas.microsoft.com/office/drawing/2014/main" id="{C1659208-CA4E-47DA-927C-517199D34BD9}"/>
                </a:ext>
              </a:extLst>
            </p:cNvPr>
            <p:cNvGrpSpPr/>
            <p:nvPr/>
          </p:nvGrpSpPr>
          <p:grpSpPr>
            <a:xfrm>
              <a:off x="6036193" y="1535917"/>
              <a:ext cx="6032310" cy="4396449"/>
              <a:chOff x="6036193" y="1535917"/>
              <a:chExt cx="6032310" cy="4396449"/>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2511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Archive</a:t>
                </a:r>
                <a:br>
                  <a:rPr lang="en-US"/>
                </a:br>
                <a:r>
                  <a:rPr lang="en-US"/>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987387" y="5473937"/>
                <a:ext cx="1077971"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2511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67" name="Graphic 166">
                <a:extLst>
                  <a:ext uri="{FF2B5EF4-FFF2-40B4-BE49-F238E27FC236}">
                    <a16:creationId xmlns:a16="http://schemas.microsoft.com/office/drawing/2014/main" id="{7BDB72C7-D66C-445B-9885-86A45CD153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9928" y="3522740"/>
                <a:ext cx="1002474" cy="1002474"/>
              </a:xfrm>
              <a:prstGeom prst="rect">
                <a:avLst/>
              </a:prstGeom>
            </p:spPr>
          </p:pic>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7"/>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646331"/>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Azure </a:t>
                </a:r>
                <a:br>
                  <a:rPr lang="en-US"/>
                </a:br>
                <a:r>
                  <a:rPr lang="en-US"/>
                  <a:t>Container </a:t>
                </a:r>
                <a:br>
                  <a:rPr lang="en-US"/>
                </a:br>
                <a:r>
                  <a:rPr lang="en-US"/>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511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endParaRPr lang="en-US"/>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8"/>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40" y="2634470"/>
                <a:ext cx="353508"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endParaRPr lang="en-US"/>
                </a:p>
              </p:txBody>
            </p:sp>
          </p:grpSp>
        </p:grpSp>
        <p:pic>
          <p:nvPicPr>
            <p:cNvPr id="121" name="Picture 120">
              <a:extLst>
                <a:ext uri="{FF2B5EF4-FFF2-40B4-BE49-F238E27FC236}">
                  <a16:creationId xmlns:a16="http://schemas.microsoft.com/office/drawing/2014/main" id="{E4A0692E-EFFC-48C6-8053-B5A025110C5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01840" y="3482804"/>
              <a:ext cx="1045009" cy="1045009"/>
            </a:xfrm>
            <a:prstGeom prst="rect">
              <a:avLst/>
            </a:prstGeom>
            <a:solidFill>
              <a:srgbClr val="E6E6E6"/>
            </a:solidFill>
          </p:spPr>
        </p:pic>
        <p:pic>
          <p:nvPicPr>
            <p:cNvPr id="124" name="Picture 123">
              <a:extLst>
                <a:ext uri="{FF2B5EF4-FFF2-40B4-BE49-F238E27FC236}">
                  <a16:creationId xmlns:a16="http://schemas.microsoft.com/office/drawing/2014/main" id="{AEC98A7A-DDE2-4DA1-BC95-4CD66FBBDCD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543" y="3484476"/>
              <a:ext cx="1045009" cy="1045009"/>
            </a:xfrm>
            <a:prstGeom prst="rect">
              <a:avLst/>
            </a:prstGeom>
            <a:solidFill>
              <a:srgbClr val="E6E6E6"/>
            </a:solidFill>
          </p:spPr>
        </p:pic>
      </p:grpSp>
      <p:grpSp>
        <p:nvGrpSpPr>
          <p:cNvPr id="125" name="Group 124">
            <a:extLst>
              <a:ext uri="{FF2B5EF4-FFF2-40B4-BE49-F238E27FC236}">
                <a16:creationId xmlns:a16="http://schemas.microsoft.com/office/drawing/2014/main" id="{D6C7BD23-8947-4D8D-BEBE-D2AAAC8AF4C6}"/>
              </a:ext>
            </a:extLst>
          </p:cNvPr>
          <p:cNvGrpSpPr/>
          <p:nvPr/>
        </p:nvGrpSpPr>
        <p:grpSpPr>
          <a:xfrm>
            <a:off x="0" y="6057900"/>
            <a:ext cx="12192000" cy="781122"/>
            <a:chOff x="0" y="5873568"/>
            <a:chExt cx="12192000" cy="899088"/>
          </a:xfrm>
        </p:grpSpPr>
        <p:sp>
          <p:nvSpPr>
            <p:cNvPr id="126" name="Rectangle 125">
              <a:extLst>
                <a:ext uri="{FF2B5EF4-FFF2-40B4-BE49-F238E27FC236}">
                  <a16:creationId xmlns:a16="http://schemas.microsoft.com/office/drawing/2014/main" id="{53CA3029-EF9E-46B8-8C39-B4E282ED8941}"/>
                </a:ext>
              </a:extLst>
            </p:cNvPr>
            <p:cNvSpPr/>
            <p:nvPr/>
          </p:nvSpPr>
          <p:spPr bwMode="auto">
            <a:xfrm>
              <a:off x="0" y="5873568"/>
              <a:ext cx="12192000" cy="8990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28" name="Rectangle 127">
              <a:extLst>
                <a:ext uri="{FF2B5EF4-FFF2-40B4-BE49-F238E27FC236}">
                  <a16:creationId xmlns:a16="http://schemas.microsoft.com/office/drawing/2014/main" id="{27B976E4-F164-4EC5-9314-7051D159EB18}"/>
                </a:ext>
              </a:extLst>
            </p:cNvPr>
            <p:cNvSpPr/>
            <p:nvPr/>
          </p:nvSpPr>
          <p:spPr>
            <a:xfrm>
              <a:off x="4629098" y="6039788"/>
              <a:ext cx="2924390" cy="55264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       Service Fabric</a:t>
              </a:r>
            </a:p>
          </p:txBody>
        </p:sp>
      </p:grpSp>
      <p:pic>
        <p:nvPicPr>
          <p:cNvPr id="130" name="Graphic 129">
            <a:extLst>
              <a:ext uri="{FF2B5EF4-FFF2-40B4-BE49-F238E27FC236}">
                <a16:creationId xmlns:a16="http://schemas.microsoft.com/office/drawing/2014/main" id="{BC652081-1E36-42C2-AAF0-A45DC9F8EC3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11559" y="6195979"/>
            <a:ext cx="411036" cy="417136"/>
          </a:xfrm>
          <a:prstGeom prst="rect">
            <a:avLst/>
          </a:prstGeom>
        </p:spPr>
      </p:pic>
    </p:spTree>
    <p:extLst>
      <p:ext uri="{BB962C8B-B14F-4D97-AF65-F5344CB8AC3E}">
        <p14:creationId xmlns:p14="http://schemas.microsoft.com/office/powerpoint/2010/main" val="318731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4">
            <a:extLst>
              <a:ext uri="{FF2B5EF4-FFF2-40B4-BE49-F238E27FC236}">
                <a16:creationId xmlns:a16="http://schemas.microsoft.com/office/drawing/2014/main" id="{C34A334A-4509-4DA0-A8DF-C41BDF678DC4}"/>
              </a:ext>
            </a:extLst>
          </p:cNvPr>
          <p:cNvSpPr>
            <a:spLocks noGrp="1"/>
          </p:cNvSpPr>
          <p:nvPr>
            <p:ph type="title"/>
          </p:nvPr>
        </p:nvSpPr>
        <p:spPr>
          <a:xfrm>
            <a:off x="588263" y="880012"/>
            <a:ext cx="11018520" cy="553998"/>
          </a:xfrm>
        </p:spPr>
        <p:txBody>
          <a:bodyPr/>
          <a:lstStyle/>
          <a:p>
            <a:pPr algn="ctr">
              <a:spcBef>
                <a:spcPts val="0"/>
              </a:spcBef>
              <a:spcAft>
                <a:spcPts val="1200"/>
              </a:spcAft>
              <a:buSzPct val="90000"/>
              <a:defRPr/>
            </a:pPr>
            <a:r>
              <a:rPr lang="en-US">
                <a:solidFill>
                  <a:srgbClr val="0078D4"/>
                </a:solidFill>
                <a:latin typeface="Selawik Semibold" panose="020B0702040204020203" pitchFamily="34" charset="0"/>
                <a:cs typeface="Segoe UI Light" panose="020B0502040204020203" pitchFamily="34" charset="0"/>
              </a:rPr>
              <a:t>Balancing</a:t>
            </a:r>
            <a:r>
              <a:rPr lang="en-US">
                <a:solidFill>
                  <a:srgbClr val="000000"/>
                </a:solidFill>
                <a:latin typeface="Segoe UI Light" panose="020B0502040204020203" pitchFamily="34" charset="0"/>
                <a:cs typeface="Segoe UI Light" panose="020B0502040204020203" pitchFamily="34" charset="0"/>
              </a:rPr>
              <a:t> IT and business</a:t>
            </a:r>
          </a:p>
        </p:txBody>
      </p:sp>
      <p:grpSp>
        <p:nvGrpSpPr>
          <p:cNvPr id="4" name="Group 3">
            <a:extLst>
              <a:ext uri="{FF2B5EF4-FFF2-40B4-BE49-F238E27FC236}">
                <a16:creationId xmlns:a16="http://schemas.microsoft.com/office/drawing/2014/main" id="{8E66FC15-E409-4CFD-9A1C-0DCF332E7B16}"/>
              </a:ext>
            </a:extLst>
          </p:cNvPr>
          <p:cNvGrpSpPr/>
          <p:nvPr/>
        </p:nvGrpSpPr>
        <p:grpSpPr>
          <a:xfrm>
            <a:off x="1828800" y="1599499"/>
            <a:ext cx="8489232" cy="8133433"/>
            <a:chOff x="1828800" y="1599499"/>
            <a:chExt cx="8489232" cy="8133433"/>
          </a:xfrm>
        </p:grpSpPr>
        <p:sp>
          <p:nvSpPr>
            <p:cNvPr id="3" name="Compare_F057" title="Icon of a counterweight scale">
              <a:extLst>
                <a:ext uri="{FF2B5EF4-FFF2-40B4-BE49-F238E27FC236}">
                  <a16:creationId xmlns:a16="http://schemas.microsoft.com/office/drawing/2014/main" id="{29412244-DDF5-451A-8123-DF987E5DEA98}"/>
                </a:ext>
              </a:extLst>
            </p:cNvPr>
            <p:cNvSpPr>
              <a:spLocks noChangeAspect="1" noEditPoints="1"/>
            </p:cNvSpPr>
            <p:nvPr/>
          </p:nvSpPr>
          <p:spPr bwMode="auto">
            <a:xfrm>
              <a:off x="2157825" y="1599499"/>
              <a:ext cx="7876350" cy="8133433"/>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38100" cap="flat">
              <a:solidFill>
                <a:srgbClr val="000000">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2" name="Rectangle 31">
              <a:extLst>
                <a:ext uri="{FF2B5EF4-FFF2-40B4-BE49-F238E27FC236}">
                  <a16:creationId xmlns:a16="http://schemas.microsoft.com/office/drawing/2014/main" id="{38B18C0D-CA64-435E-9EEF-013552A289C3}"/>
                </a:ext>
              </a:extLst>
            </p:cNvPr>
            <p:cNvSpPr/>
            <p:nvPr/>
          </p:nvSpPr>
          <p:spPr bwMode="auto">
            <a:xfrm>
              <a:off x="1828800" y="3490997"/>
              <a:ext cx="2011680" cy="2011680"/>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3B5192B5-DDA3-4185-980B-31706D21CA3E}"/>
                </a:ext>
              </a:extLst>
            </p:cNvPr>
            <p:cNvSpPr/>
            <p:nvPr/>
          </p:nvSpPr>
          <p:spPr bwMode="auto">
            <a:xfrm rot="19802875">
              <a:off x="4093464" y="3941558"/>
              <a:ext cx="1319784" cy="1319784"/>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CD76ADE-857C-4398-B6EE-1555660E629B}"/>
                </a:ext>
              </a:extLst>
            </p:cNvPr>
            <p:cNvSpPr/>
            <p:nvPr/>
          </p:nvSpPr>
          <p:spPr bwMode="auto">
            <a:xfrm rot="1933559">
              <a:off x="6831904" y="3103358"/>
              <a:ext cx="2011680" cy="2011680"/>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15A66FA-D46F-4838-9237-36521F65E231}"/>
                </a:ext>
              </a:extLst>
            </p:cNvPr>
            <p:cNvSpPr/>
            <p:nvPr/>
          </p:nvSpPr>
          <p:spPr bwMode="auto">
            <a:xfrm>
              <a:off x="8998248" y="4176680"/>
              <a:ext cx="1319784" cy="1319784"/>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789337D-963D-4CA2-9F01-FE555F5D12AF}"/>
                </a:ext>
              </a:extLst>
            </p:cNvPr>
            <p:cNvSpPr/>
            <p:nvPr/>
          </p:nvSpPr>
          <p:spPr>
            <a:xfrm>
              <a:off x="1828800" y="4376844"/>
              <a:ext cx="2011680" cy="954107"/>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of IT budgets are dedicated towards maintenance (“keeping the lights on”)</a:t>
              </a:r>
              <a:endParaRPr lang="en-US" sz="1400" b="1">
                <a:solidFill>
                  <a:srgbClr val="000000"/>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997ED008-ADE5-4651-9E08-25A9EEA3704F}"/>
                </a:ext>
              </a:extLst>
            </p:cNvPr>
            <p:cNvSpPr/>
            <p:nvPr/>
          </p:nvSpPr>
          <p:spPr>
            <a:xfrm>
              <a:off x="2094068" y="3525245"/>
              <a:ext cx="1713931" cy="923330"/>
            </a:xfrm>
            <a:prstGeom prst="rect">
              <a:avLst/>
            </a:prstGeom>
          </p:spPr>
          <p:txBody>
            <a:bodyPr wrap="none">
              <a:spAutoFit/>
            </a:bodyPr>
            <a:lstStyle/>
            <a:p>
              <a:pPr algn="ctr"/>
              <a:r>
                <a:rPr lang="en-US" sz="5400" b="1">
                  <a:solidFill>
                    <a:srgbClr val="0078D4"/>
                  </a:solidFill>
                  <a:latin typeface="Segoe UI Semibold" panose="020B0702040204020203" pitchFamily="34" charset="0"/>
                  <a:cs typeface="Segoe UI Semibold" panose="020B0702040204020203" pitchFamily="34" charset="0"/>
                </a:rPr>
                <a:t>72%</a:t>
              </a:r>
              <a:r>
                <a:rPr lang="en-US" sz="5400">
                  <a:solidFill>
                    <a:srgbClr val="0078D4"/>
                  </a:solidFill>
                  <a:latin typeface="Segoe UI Semibold" panose="020B0702040204020203" pitchFamily="34" charset="0"/>
                  <a:cs typeface="Segoe UI Semibold" panose="020B0702040204020203" pitchFamily="34" charset="0"/>
                </a:rPr>
                <a:t> </a:t>
              </a:r>
            </a:p>
          </p:txBody>
        </p:sp>
        <p:sp>
          <p:nvSpPr>
            <p:cNvPr id="38" name="Rectangle 37">
              <a:extLst>
                <a:ext uri="{FF2B5EF4-FFF2-40B4-BE49-F238E27FC236}">
                  <a16:creationId xmlns:a16="http://schemas.microsoft.com/office/drawing/2014/main" id="{2486DE84-8B8E-4748-97CB-C5FF37924DD6}"/>
                </a:ext>
              </a:extLst>
            </p:cNvPr>
            <p:cNvSpPr/>
            <p:nvPr/>
          </p:nvSpPr>
          <p:spPr>
            <a:xfrm rot="19800000">
              <a:off x="4014707" y="4124397"/>
              <a:ext cx="1477298" cy="954107"/>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Changing security and compliance requirements</a:t>
              </a:r>
              <a:endParaRPr lang="en-US" sz="1400" b="1">
                <a:solidFill>
                  <a:srgbClr val="000000"/>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2323BB9E-6277-4BB4-BF4E-E2201665206B}"/>
                </a:ext>
              </a:extLst>
            </p:cNvPr>
            <p:cNvSpPr/>
            <p:nvPr/>
          </p:nvSpPr>
          <p:spPr>
            <a:xfrm>
              <a:off x="9014659" y="4359519"/>
              <a:ext cx="1286963" cy="954107"/>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Connect with customers and empower employees</a:t>
              </a:r>
              <a:endParaRPr lang="en-US" sz="1400" b="1">
                <a:solidFill>
                  <a:srgbClr val="000000"/>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164441FE-AE00-4B2B-91B9-9A663040A9C2}"/>
                </a:ext>
              </a:extLst>
            </p:cNvPr>
            <p:cNvSpPr/>
            <p:nvPr/>
          </p:nvSpPr>
          <p:spPr>
            <a:xfrm rot="1920000">
              <a:off x="7047495" y="3739866"/>
              <a:ext cx="1580499" cy="738664"/>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Rapid innovation to transform products </a:t>
              </a:r>
              <a:endParaRPr lang="en-US" sz="1400" b="1">
                <a:solidFill>
                  <a:srgbClr val="000000"/>
                </a:solidFill>
                <a:latin typeface="Segoe UI" panose="020B0502040204020203" pitchFamily="34" charset="0"/>
                <a:cs typeface="Segoe UI" panose="020B0502040204020203" pitchFamily="34" charset="0"/>
              </a:endParaRPr>
            </a:p>
          </p:txBody>
        </p:sp>
        <p:sp>
          <p:nvSpPr>
            <p:cNvPr id="41" name="Text Placeholder 6">
              <a:extLst>
                <a:ext uri="{FF2B5EF4-FFF2-40B4-BE49-F238E27FC236}">
                  <a16:creationId xmlns:a16="http://schemas.microsoft.com/office/drawing/2014/main" id="{53467054-B693-4C41-B219-8562A710DDDC}"/>
                </a:ext>
              </a:extLst>
            </p:cNvPr>
            <p:cNvSpPr txBox="1">
              <a:spLocks/>
            </p:cNvSpPr>
            <p:nvPr/>
          </p:nvSpPr>
          <p:spPr>
            <a:xfrm>
              <a:off x="2568890" y="5724255"/>
              <a:ext cx="2322576"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normalizeH="0" noProof="0">
                  <a:ln>
                    <a:noFill/>
                  </a:ln>
                  <a:solidFill>
                    <a:srgbClr val="0078D7"/>
                  </a:solidFill>
                  <a:effectLst/>
                  <a:uLnTx/>
                  <a:uFillTx/>
                  <a:cs typeface="Segoe UI Semibold" panose="020B0702040204020203" pitchFamily="34" charset="0"/>
                </a:rPr>
                <a:t>IT challenges</a:t>
              </a:r>
            </a:p>
          </p:txBody>
        </p:sp>
        <p:sp>
          <p:nvSpPr>
            <p:cNvPr id="42" name="Text Placeholder 6">
              <a:extLst>
                <a:ext uri="{FF2B5EF4-FFF2-40B4-BE49-F238E27FC236}">
                  <a16:creationId xmlns:a16="http://schemas.microsoft.com/office/drawing/2014/main" id="{D44D67A6-F240-4E34-8234-FC3E08541551}"/>
                </a:ext>
              </a:extLst>
            </p:cNvPr>
            <p:cNvSpPr txBox="1">
              <a:spLocks/>
            </p:cNvSpPr>
            <p:nvPr/>
          </p:nvSpPr>
          <p:spPr>
            <a:xfrm>
              <a:off x="7307578" y="5724255"/>
              <a:ext cx="2322576"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normalizeH="0" noProof="0">
                  <a:ln>
                    <a:noFill/>
                  </a:ln>
                  <a:solidFill>
                    <a:srgbClr val="0078D7"/>
                  </a:solidFill>
                  <a:effectLst/>
                  <a:uLnTx/>
                  <a:uFillTx/>
                  <a:cs typeface="Segoe UI Semibold" panose="020B0702040204020203" pitchFamily="34" charset="0"/>
                </a:rPr>
                <a:t>Business needs</a:t>
              </a:r>
            </a:p>
          </p:txBody>
        </p:sp>
      </p:grpSp>
    </p:spTree>
    <p:extLst>
      <p:ext uri="{BB962C8B-B14F-4D97-AF65-F5344CB8AC3E}">
        <p14:creationId xmlns:p14="http://schemas.microsoft.com/office/powerpoint/2010/main" val="156399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300" fill="hold">
                                          <p:stCondLst>
                                            <p:cond delay="0"/>
                                          </p:stCondLst>
                                        </p:cTn>
                                        <p:tgtEl>
                                          <p:spTgt spid="4"/>
                                        </p:tgtEl>
                                        <p:attrNameLst>
                                          <p:attrName>r</p:attrName>
                                        </p:attrNameLst>
                                      </p:cBhvr>
                                    </p:animRot>
                                    <p:animRot by="-240000">
                                      <p:cBhvr>
                                        <p:cTn id="7" dur="600" fill="hold">
                                          <p:stCondLst>
                                            <p:cond delay="600"/>
                                          </p:stCondLst>
                                        </p:cTn>
                                        <p:tgtEl>
                                          <p:spTgt spid="4"/>
                                        </p:tgtEl>
                                        <p:attrNameLst>
                                          <p:attrName>r</p:attrName>
                                        </p:attrNameLst>
                                      </p:cBhvr>
                                    </p:animRot>
                                    <p:animRot by="240000">
                                      <p:cBhvr>
                                        <p:cTn id="8" dur="600" fill="hold">
                                          <p:stCondLst>
                                            <p:cond delay="1200"/>
                                          </p:stCondLst>
                                        </p:cTn>
                                        <p:tgtEl>
                                          <p:spTgt spid="4"/>
                                        </p:tgtEl>
                                        <p:attrNameLst>
                                          <p:attrName>r</p:attrName>
                                        </p:attrNameLst>
                                      </p:cBhvr>
                                    </p:animRot>
                                    <p:animRot by="-240000">
                                      <p:cBhvr>
                                        <p:cTn id="9" dur="600" fill="hold">
                                          <p:stCondLst>
                                            <p:cond delay="1800"/>
                                          </p:stCondLst>
                                        </p:cTn>
                                        <p:tgtEl>
                                          <p:spTgt spid="4"/>
                                        </p:tgtEl>
                                        <p:attrNameLst>
                                          <p:attrName>r</p:attrName>
                                        </p:attrNameLst>
                                      </p:cBhvr>
                                    </p:animRot>
                                    <p:animRot by="120000">
                                      <p:cBhvr>
                                        <p:cTn id="10" dur="600" fill="hold">
                                          <p:stCondLst>
                                            <p:cond delay="24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a:solidFill>
                  <a:sysClr val="windowText" lastClr="000000"/>
                </a:solidFill>
              </a:rPr>
              <a:t>Azure Service Fabric Offerings</a:t>
            </a:r>
          </a:p>
        </p:txBody>
      </p:sp>
      <p:sp>
        <p:nvSpPr>
          <p:cNvPr id="69" name="Rectangle 68">
            <a:extLst>
              <a:ext uri="{FF2B5EF4-FFF2-40B4-BE49-F238E27FC236}">
                <a16:creationId xmlns:a16="http://schemas.microsoft.com/office/drawing/2014/main" id="{7105BF56-B281-4A8F-93C5-BD6A1F6FF1EF}"/>
              </a:ext>
            </a:extLst>
          </p:cNvPr>
          <p:cNvSpPr/>
          <p:nvPr/>
        </p:nvSpPr>
        <p:spPr>
          <a:xfrm>
            <a:off x="970326" y="4182398"/>
            <a:ext cx="2995070"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970326" y="3459954"/>
            <a:ext cx="2997503"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2132098" y="2308054"/>
            <a:ext cx="680730"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2422972" y="2771463"/>
            <a:ext cx="680730"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1841224" y="2771463"/>
            <a:ext cx="680730"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2293120" y="2474428"/>
            <a:ext cx="358686"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1942360" y="2997938"/>
            <a:ext cx="478457"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2627007" y="2931946"/>
            <a:ext cx="272658"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3473553" y="2962489"/>
            <a:ext cx="1161211"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1498839" y="3095997"/>
            <a:ext cx="348778"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334544" y="2962489"/>
            <a:ext cx="1161211"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3106922" y="3097710"/>
            <a:ext cx="348778"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2303628" y="2126425"/>
            <a:ext cx="337671" cy="6773"/>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1890163" y="1644676"/>
            <a:ext cx="1161211"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nvGrpSpPr>
          <p:cNvPr id="9" name="Group 8">
            <a:extLst>
              <a:ext uri="{FF2B5EF4-FFF2-40B4-BE49-F238E27FC236}">
                <a16:creationId xmlns:a16="http://schemas.microsoft.com/office/drawing/2014/main" id="{E2362C96-8C5E-4B87-981B-129227BC5211}"/>
              </a:ext>
            </a:extLst>
          </p:cNvPr>
          <p:cNvGrpSpPr/>
          <p:nvPr/>
        </p:nvGrpSpPr>
        <p:grpSpPr>
          <a:xfrm>
            <a:off x="4634764" y="228712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8737E089-AFC7-4191-BF52-257F3CA5B862}"/>
              </a:ext>
            </a:extLst>
          </p:cNvPr>
          <p:cNvGrpSpPr/>
          <p:nvPr/>
        </p:nvGrpSpPr>
        <p:grpSpPr>
          <a:xfrm>
            <a:off x="8224173" y="2239170"/>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7388" y="2340269"/>
              <a:ext cx="935450" cy="935450"/>
            </a:xfrm>
            <a:prstGeom prst="rect">
              <a:avLst/>
            </a:prstGeom>
          </p:spPr>
        </p:pic>
      </p:grpSp>
      <p:sp>
        <p:nvSpPr>
          <p:cNvPr id="42" name="Rectangle 41">
            <a:extLst>
              <a:ext uri="{FF2B5EF4-FFF2-40B4-BE49-F238E27FC236}">
                <a16:creationId xmlns:a16="http://schemas.microsoft.com/office/drawing/2014/main" id="{30FA6A21-2DA8-4DD7-9F05-EF8494ACC9C4}"/>
              </a:ext>
            </a:extLst>
          </p:cNvPr>
          <p:cNvSpPr/>
          <p:nvPr/>
        </p:nvSpPr>
        <p:spPr>
          <a:xfrm>
            <a:off x="1515721" y="5226399"/>
            <a:ext cx="1355051" cy="369332"/>
          </a:xfrm>
          <a:prstGeom prst="rect">
            <a:avLst/>
          </a:prstGeom>
        </p:spPr>
        <p:txBody>
          <a:bodyPr wrap="none">
            <a:spAutoFit/>
          </a:bodyPr>
          <a:lstStyle/>
          <a:p>
            <a:r>
              <a:rPr lang="en-US" i="1"/>
              <a:t>Full Control</a:t>
            </a:r>
          </a:p>
        </p:txBody>
      </p:sp>
      <p:sp>
        <p:nvSpPr>
          <p:cNvPr id="47" name="Rectangle 46">
            <a:extLst>
              <a:ext uri="{FF2B5EF4-FFF2-40B4-BE49-F238E27FC236}">
                <a16:creationId xmlns:a16="http://schemas.microsoft.com/office/drawing/2014/main" id="{386102B7-EB1E-4468-A71D-016DA63E54E0}"/>
              </a:ext>
            </a:extLst>
          </p:cNvPr>
          <p:cNvSpPr/>
          <p:nvPr/>
        </p:nvSpPr>
        <p:spPr>
          <a:xfrm>
            <a:off x="8733168" y="5211025"/>
            <a:ext cx="1669047" cy="369332"/>
          </a:xfrm>
          <a:prstGeom prst="rect">
            <a:avLst/>
          </a:prstGeom>
        </p:spPr>
        <p:txBody>
          <a:bodyPr wrap="none">
            <a:spAutoFit/>
          </a:bodyPr>
          <a:lstStyle/>
          <a:p>
            <a:r>
              <a:rPr lang="en-US" i="1"/>
              <a:t>Fully managed</a:t>
            </a:r>
          </a:p>
        </p:txBody>
      </p:sp>
      <p:cxnSp>
        <p:nvCxnSpPr>
          <p:cNvPr id="48" name="Straight Arrow Connector 47">
            <a:extLst>
              <a:ext uri="{FF2B5EF4-FFF2-40B4-BE49-F238E27FC236}">
                <a16:creationId xmlns:a16="http://schemas.microsoft.com/office/drawing/2014/main" id="{775F8828-63AB-4F45-938D-94171E425093}"/>
              </a:ext>
            </a:extLst>
          </p:cNvPr>
          <p:cNvCxnSpPr>
            <a:cxnSpLocks/>
            <a:stCxn id="47" idx="1"/>
            <a:endCxn id="42" idx="3"/>
          </p:cNvCxnSpPr>
          <p:nvPr/>
        </p:nvCxnSpPr>
        <p:spPr>
          <a:xfrm flipH="1">
            <a:off x="2870772" y="5395691"/>
            <a:ext cx="5862396" cy="15374"/>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44833E13-B517-4EB4-804E-1B3A1B5B565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r="11052"/>
          <a:stretch/>
        </p:blipFill>
        <p:spPr>
          <a:xfrm>
            <a:off x="5308853" y="2239170"/>
            <a:ext cx="1185892" cy="1030861"/>
          </a:xfrm>
          <a:prstGeom prst="rect">
            <a:avLst/>
          </a:prstGeom>
        </p:spPr>
      </p:pic>
      <p:pic>
        <p:nvPicPr>
          <p:cNvPr id="39" name="Graphic 38">
            <a:extLst>
              <a:ext uri="{FF2B5EF4-FFF2-40B4-BE49-F238E27FC236}">
                <a16:creationId xmlns:a16="http://schemas.microsoft.com/office/drawing/2014/main" id="{373A295E-EDE2-4D30-B92E-3C29152A10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5025" y="2675885"/>
            <a:ext cx="459078" cy="451716"/>
          </a:xfrm>
          <a:prstGeom prst="rect">
            <a:avLst/>
          </a:prstGeom>
        </p:spPr>
      </p:pic>
      <p:grpSp>
        <p:nvGrpSpPr>
          <p:cNvPr id="45" name="Group 44">
            <a:extLst>
              <a:ext uri="{FF2B5EF4-FFF2-40B4-BE49-F238E27FC236}">
                <a16:creationId xmlns:a16="http://schemas.microsoft.com/office/drawing/2014/main" id="{16794544-98CE-4A0B-B4EF-9B186F46206A}"/>
              </a:ext>
            </a:extLst>
          </p:cNvPr>
          <p:cNvGrpSpPr/>
          <p:nvPr/>
        </p:nvGrpSpPr>
        <p:grpSpPr>
          <a:xfrm>
            <a:off x="0" y="6057900"/>
            <a:ext cx="12192000" cy="781122"/>
            <a:chOff x="0" y="5873568"/>
            <a:chExt cx="12192000" cy="899088"/>
          </a:xfrm>
        </p:grpSpPr>
        <p:sp>
          <p:nvSpPr>
            <p:cNvPr id="46" name="Rectangle 45">
              <a:extLst>
                <a:ext uri="{FF2B5EF4-FFF2-40B4-BE49-F238E27FC236}">
                  <a16:creationId xmlns:a16="http://schemas.microsoft.com/office/drawing/2014/main" id="{91A135A7-4728-4E35-AF80-29608E43190F}"/>
                </a:ext>
              </a:extLst>
            </p:cNvPr>
            <p:cNvSpPr/>
            <p:nvPr/>
          </p:nvSpPr>
          <p:spPr bwMode="auto">
            <a:xfrm>
              <a:off x="0" y="5873568"/>
              <a:ext cx="12192000" cy="8990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078F3AE0-06A4-41E2-935A-1FB68B503234}"/>
                </a:ext>
              </a:extLst>
            </p:cNvPr>
            <p:cNvSpPr/>
            <p:nvPr/>
          </p:nvSpPr>
          <p:spPr>
            <a:xfrm>
              <a:off x="4629098" y="6039788"/>
              <a:ext cx="2924390" cy="55264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       Service Fabric</a:t>
              </a:r>
            </a:p>
          </p:txBody>
        </p:sp>
      </p:grpSp>
      <p:pic>
        <p:nvPicPr>
          <p:cNvPr id="54" name="Graphic 53">
            <a:extLst>
              <a:ext uri="{FF2B5EF4-FFF2-40B4-BE49-F238E27FC236}">
                <a16:creationId xmlns:a16="http://schemas.microsoft.com/office/drawing/2014/main" id="{20E3D727-FC78-4B06-8834-D63B2D6798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11559" y="6195979"/>
            <a:ext cx="411036" cy="417136"/>
          </a:xfrm>
          <a:prstGeom prst="rect">
            <a:avLst/>
          </a:prstGeom>
        </p:spPr>
      </p:pic>
    </p:spTree>
    <p:extLst>
      <p:ext uri="{BB962C8B-B14F-4D97-AF65-F5344CB8AC3E}">
        <p14:creationId xmlns:p14="http://schemas.microsoft.com/office/powerpoint/2010/main" val="364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8" y="2141898"/>
            <a:ext cx="9194043" cy="3449125"/>
          </a:xfrm>
          <a:prstGeom prst="roundRect">
            <a:avLst/>
          </a:prstGeom>
          <a:noFill/>
          <a:ln w="381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62EE96F3-2BBE-41B5-ADC8-939ACE0D6984}"/>
              </a:ext>
            </a:extLst>
          </p:cNvPr>
          <p:cNvSpPr/>
          <p:nvPr/>
        </p:nvSpPr>
        <p:spPr>
          <a:xfrm>
            <a:off x="2905432" y="1841514"/>
            <a:ext cx="6128543" cy="368489"/>
          </a:xfrm>
          <a:prstGeom prst="rect">
            <a:avLst/>
          </a:prstGeom>
          <a:solidFill>
            <a:srgbClr val="E6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240006" y="1714669"/>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3"/>
          <a:stretch>
            <a:fillRect/>
          </a:stretch>
        </p:blipFill>
        <p:spPr>
          <a:xfrm>
            <a:off x="5545910" y="1841514"/>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302376" y="1714669"/>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7352188" y="1714669"/>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Rectangle 105">
            <a:extLst>
              <a:ext uri="{FF2B5EF4-FFF2-40B4-BE49-F238E27FC236}">
                <a16:creationId xmlns:a16="http://schemas.microsoft.com/office/drawing/2014/main" id="{4F5F7F4E-7EBB-46FC-9894-532D8AF66813}"/>
              </a:ext>
            </a:extLst>
          </p:cNvPr>
          <p:cNvSpPr/>
          <p:nvPr/>
        </p:nvSpPr>
        <p:spPr>
          <a:xfrm>
            <a:off x="2047164" y="5403030"/>
            <a:ext cx="8297766" cy="368489"/>
          </a:xfrm>
          <a:prstGeom prst="rect">
            <a:avLst/>
          </a:prstGeom>
          <a:solidFill>
            <a:srgbClr val="E6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5997168" y="1861534"/>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Serverless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2098576" y="5356010"/>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3549702" y="5356442"/>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Pay only for what you use</a:t>
            </a:r>
          </a:p>
        </p:txBody>
      </p:sp>
      <p:sp>
        <p:nvSpPr>
          <p:cNvPr id="123" name="Rectangle 122">
            <a:extLst>
              <a:ext uri="{FF2B5EF4-FFF2-40B4-BE49-F238E27FC236}">
                <a16:creationId xmlns:a16="http://schemas.microsoft.com/office/drawing/2014/main" id="{F770B067-886E-42C3-8908-BA6D0506D673}"/>
              </a:ext>
            </a:extLst>
          </p:cNvPr>
          <p:cNvSpPr/>
          <p:nvPr/>
        </p:nvSpPr>
        <p:spPr>
          <a:xfrm>
            <a:off x="8029292" y="1861534"/>
            <a:ext cx="105784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Scale on demand</a:t>
            </a:r>
          </a:p>
        </p:txBody>
      </p:sp>
      <p:sp>
        <p:nvSpPr>
          <p:cNvPr id="124" name="Rectangle 123">
            <a:extLst>
              <a:ext uri="{FF2B5EF4-FFF2-40B4-BE49-F238E27FC236}">
                <a16:creationId xmlns:a16="http://schemas.microsoft.com/office/drawing/2014/main" id="{09062F43-8B1A-46D2-8EF9-315491B6AB42}"/>
              </a:ext>
            </a:extLst>
          </p:cNvPr>
          <p:cNvSpPr/>
          <p:nvPr/>
        </p:nvSpPr>
        <p:spPr>
          <a:xfrm>
            <a:off x="5151096" y="5356010"/>
            <a:ext cx="111012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 traffic routing</a:t>
            </a:r>
          </a:p>
        </p:txBody>
      </p:sp>
      <p:sp>
        <p:nvSpPr>
          <p:cNvPr id="125" name="Rectangle 124">
            <a:extLst>
              <a:ext uri="{FF2B5EF4-FFF2-40B4-BE49-F238E27FC236}">
                <a16:creationId xmlns:a16="http://schemas.microsoft.com/office/drawing/2014/main" id="{8A1A6B71-0FA3-40AC-9B19-9D96F6A7B7CE}"/>
              </a:ext>
            </a:extLst>
          </p:cNvPr>
          <p:cNvSpPr/>
          <p:nvPr/>
        </p:nvSpPr>
        <p:spPr>
          <a:xfrm>
            <a:off x="6608911" y="5263678"/>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orchestration</a:t>
            </a:r>
          </a:p>
        </p:txBody>
      </p:sp>
      <p:sp>
        <p:nvSpPr>
          <p:cNvPr id="126" name="Rectangle 125">
            <a:extLst>
              <a:ext uri="{FF2B5EF4-FFF2-40B4-BE49-F238E27FC236}">
                <a16:creationId xmlns:a16="http://schemas.microsoft.com/office/drawing/2014/main" id="{4586684A-DDB2-42F9-9ABB-F017E2CCBBC3}"/>
              </a:ext>
            </a:extLst>
          </p:cNvPr>
          <p:cNvSpPr/>
          <p:nvPr/>
        </p:nvSpPr>
        <p:spPr>
          <a:xfrm>
            <a:off x="8066726" y="5356442"/>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compliance</a:t>
            </a:r>
          </a:p>
        </p:txBody>
      </p:sp>
      <p:sp>
        <p:nvSpPr>
          <p:cNvPr id="127" name="Rectangle 126">
            <a:extLst>
              <a:ext uri="{FF2B5EF4-FFF2-40B4-BE49-F238E27FC236}">
                <a16:creationId xmlns:a16="http://schemas.microsoft.com/office/drawing/2014/main" id="{2DFAC96D-7E92-42BE-B3D9-D427B2041BFF}"/>
              </a:ext>
            </a:extLst>
          </p:cNvPr>
          <p:cNvSpPr/>
          <p:nvPr/>
        </p:nvSpPr>
        <p:spPr>
          <a:xfrm>
            <a:off x="9381665" y="5356442"/>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monitoring</a:t>
            </a:r>
          </a:p>
        </p:txBody>
      </p:sp>
      <p:sp>
        <p:nvSpPr>
          <p:cNvPr id="36" name="Hexagon 35">
            <a:extLst>
              <a:ext uri="{FF2B5EF4-FFF2-40B4-BE49-F238E27FC236}">
                <a16:creationId xmlns:a16="http://schemas.microsoft.com/office/drawing/2014/main" id="{C00598CA-BC50-48EE-8AB7-DA3398172719}"/>
              </a:ext>
            </a:extLst>
          </p:cNvPr>
          <p:cNvSpPr/>
          <p:nvPr/>
        </p:nvSpPr>
        <p:spPr>
          <a:xfrm>
            <a:off x="7500441" y="442869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2" y="44471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1" y="289142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4" y="427291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2" y="3617398"/>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5" y="4215820"/>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2" y="31386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8" y="3279230"/>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1" y="3957018"/>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4" y="3552349"/>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4" y="3849982"/>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1" y="4154273"/>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6" y="30761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6" y="3574935"/>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itle 5">
            <a:extLst>
              <a:ext uri="{FF2B5EF4-FFF2-40B4-BE49-F238E27FC236}">
                <a16:creationId xmlns:a16="http://schemas.microsoft.com/office/drawing/2014/main" id="{9A9C0538-CA12-495F-A79A-EC9C8B1E9616}"/>
              </a:ext>
            </a:extLst>
          </p:cNvPr>
          <p:cNvSpPr>
            <a:spLocks noGrp="1"/>
          </p:cNvSpPr>
          <p:nvPr>
            <p:ph type="title"/>
          </p:nvPr>
        </p:nvSpPr>
        <p:spPr/>
        <p:txBody>
          <a:bodyPr>
            <a:normAutofit fontScale="90000"/>
          </a:bodyPr>
          <a:lstStyle/>
          <a:p>
            <a:r>
              <a:rPr lang="en-US"/>
              <a:t>Azure Service Fabric Mesh</a:t>
            </a:r>
            <a:br>
              <a:rPr lang="en-US"/>
            </a:br>
            <a:endParaRPr lang="en-US"/>
          </a:p>
        </p:txBody>
      </p:sp>
      <p:sp>
        <p:nvSpPr>
          <p:cNvPr id="154" name="Content Placeholder 6">
            <a:extLst>
              <a:ext uri="{FF2B5EF4-FFF2-40B4-BE49-F238E27FC236}">
                <a16:creationId xmlns:a16="http://schemas.microsoft.com/office/drawing/2014/main" id="{DC5B7B22-FD71-4EEE-92DC-49746691B48B}"/>
              </a:ext>
            </a:extLst>
          </p:cNvPr>
          <p:cNvSpPr>
            <a:spLocks noGrp="1"/>
          </p:cNvSpPr>
          <p:nvPr>
            <p:ph type="subTitle" idx="27"/>
          </p:nvPr>
        </p:nvSpPr>
        <p:spPr>
          <a:xfrm>
            <a:off x="457200" y="1051560"/>
            <a:ext cx="11277600" cy="369332"/>
          </a:xfrm>
        </p:spPr>
        <p:txBody>
          <a:bodyPr/>
          <a:lstStyle/>
          <a:p>
            <a:r>
              <a:rPr lang="en-US">
                <a:solidFill>
                  <a:schemeClr val="bg2">
                    <a:lumMod val="50000"/>
                  </a:schemeClr>
                </a:solidFill>
              </a:rPr>
              <a:t>A Serverless microservices platform for business critical applications</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8" y="3950588"/>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8CCAFD"/>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3" y="3617398"/>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a:extLst/>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1" y="3361025"/>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3" y="3361025"/>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7" y="3021405"/>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1" y="3279230"/>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97979"/>
                  </a:solidFill>
                  <a:effectLst/>
                  <a:uLnTx/>
                  <a:uFillTx/>
                  <a:latin typeface="Segoe UI Semibold" panose="020B0702040204020203" pitchFamily="34" charset="0"/>
                  <a:ea typeface="+mn-ea"/>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799" y="3138665"/>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2" y="3957018"/>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7" y="3617398"/>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7" name="Rectangle 106">
            <a:extLst>
              <a:ext uri="{FF2B5EF4-FFF2-40B4-BE49-F238E27FC236}">
                <a16:creationId xmlns:a16="http://schemas.microsoft.com/office/drawing/2014/main" id="{B58F1B31-8C57-4ADD-9554-7D9A295DE6AF}"/>
              </a:ext>
            </a:extLst>
          </p:cNvPr>
          <p:cNvSpPr/>
          <p:nvPr/>
        </p:nvSpPr>
        <p:spPr>
          <a:xfrm>
            <a:off x="3924918" y="1879442"/>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a:solidFill>
                  <a:srgbClr val="0078D7"/>
                </a:solidFill>
                <a:latin typeface="Segoe UI" panose="020B0502040204020203" pitchFamily="34" charset="0"/>
                <a:cs typeface="Segoe UI" panose="020B0502040204020203" pitchFamily="34" charset="0"/>
              </a:rPr>
              <a:t>M</a:t>
            </a:r>
            <a:r>
              <a:rPr kumimoji="0" lang="en-US" sz="1200" b="0" i="0" u="none" strike="noStrike" kern="1200" cap="none" spc="0" normalizeH="0" baseline="0" noProof="0" err="1">
                <a:ln>
                  <a:noFill/>
                </a:ln>
                <a:solidFill>
                  <a:srgbClr val="0078D7"/>
                </a:solidFill>
                <a:effectLst/>
                <a:uLnTx/>
                <a:uFillTx/>
                <a:latin typeface="Segoe UI" panose="020B0502040204020203" pitchFamily="34" charset="0"/>
                <a:ea typeface="+mn-ea"/>
                <a:cs typeface="Segoe UI" panose="020B0502040204020203" pitchFamily="34" charset="0"/>
              </a:rPr>
              <a:t>icroservices</a:t>
            </a: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development</a:t>
            </a:r>
          </a:p>
        </p:txBody>
      </p:sp>
      <p:pic>
        <p:nvPicPr>
          <p:cNvPr id="100" name="Picture 99">
            <a:extLst>
              <a:ext uri="{FF2B5EF4-FFF2-40B4-BE49-F238E27FC236}">
                <a16:creationId xmlns:a16="http://schemas.microsoft.com/office/drawing/2014/main" id="{DF225C15-9E88-436D-86A5-E071E4C10E8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4667"/>
                    </a14:imgEffect>
                  </a14:imgLayer>
                </a14:imgProps>
              </a:ext>
            </a:extLst>
          </a:blip>
          <a:stretch>
            <a:fillRect/>
          </a:stretch>
        </p:blipFill>
        <p:spPr>
          <a:xfrm>
            <a:off x="2166158" y="3588495"/>
            <a:ext cx="442396" cy="527925"/>
          </a:xfrm>
          <a:prstGeom prst="rect">
            <a:avLst/>
          </a:prstGeom>
        </p:spPr>
      </p:pic>
      <p:pic>
        <p:nvPicPr>
          <p:cNvPr id="101" name="Picture 100">
            <a:extLst>
              <a:ext uri="{FF2B5EF4-FFF2-40B4-BE49-F238E27FC236}">
                <a16:creationId xmlns:a16="http://schemas.microsoft.com/office/drawing/2014/main" id="{1D6C79BA-EF97-488B-8904-E2D3B7F0D6C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83871" y1="9357" x2="83871" y2="9357"/>
                        <a14:foregroundMark x1="52903" y1="35673" x2="83871" y2="24561"/>
                        <a14:foregroundMark x1="92903" y1="17544" x2="77419" y2="9357"/>
                        <a14:foregroundMark x1="63871" y1="31579" x2="92903" y2="20468"/>
                        <a14:foregroundMark x1="16129" y1="30409" x2="17419" y2="23392"/>
                        <a14:foregroundMark x1="21935" y1="62573" x2="25161" y2="73684"/>
                      </a14:backgroundRemoval>
                    </a14:imgEffect>
                  </a14:imgLayer>
                </a14:imgProps>
              </a:ext>
            </a:extLst>
          </a:blip>
          <a:stretch>
            <a:fillRect/>
          </a:stretch>
        </p:blipFill>
        <p:spPr>
          <a:xfrm>
            <a:off x="9266569" y="3546174"/>
            <a:ext cx="521272" cy="575081"/>
          </a:xfrm>
          <a:prstGeom prst="rect">
            <a:avLst/>
          </a:prstGeom>
        </p:spPr>
      </p:pic>
      <p:grpSp>
        <p:nvGrpSpPr>
          <p:cNvPr id="2" name="Group 1">
            <a:extLst>
              <a:ext uri="{FF2B5EF4-FFF2-40B4-BE49-F238E27FC236}">
                <a16:creationId xmlns:a16="http://schemas.microsoft.com/office/drawing/2014/main" id="{197643F6-CBF3-4254-A093-D9FE3B8762C8}"/>
              </a:ext>
            </a:extLst>
          </p:cNvPr>
          <p:cNvGrpSpPr/>
          <p:nvPr/>
        </p:nvGrpSpPr>
        <p:grpSpPr>
          <a:xfrm>
            <a:off x="0" y="6107218"/>
            <a:ext cx="12192000" cy="750781"/>
            <a:chOff x="0" y="6107218"/>
            <a:chExt cx="12192000" cy="750781"/>
          </a:xfrm>
        </p:grpSpPr>
        <p:grpSp>
          <p:nvGrpSpPr>
            <p:cNvPr id="105" name="Group 104">
              <a:extLst>
                <a:ext uri="{FF2B5EF4-FFF2-40B4-BE49-F238E27FC236}">
                  <a16:creationId xmlns:a16="http://schemas.microsoft.com/office/drawing/2014/main" id="{5E6F1293-1AA8-4570-B71C-B64B0B1E197E}"/>
                </a:ext>
              </a:extLst>
            </p:cNvPr>
            <p:cNvGrpSpPr/>
            <p:nvPr/>
          </p:nvGrpSpPr>
          <p:grpSpPr>
            <a:xfrm>
              <a:off x="0" y="6107218"/>
              <a:ext cx="12192000" cy="750781"/>
              <a:chOff x="0" y="6107218"/>
              <a:chExt cx="12192000" cy="750781"/>
            </a:xfrm>
          </p:grpSpPr>
          <p:sp>
            <p:nvSpPr>
              <p:cNvPr id="109" name="Rectangle 108">
                <a:extLst>
                  <a:ext uri="{FF2B5EF4-FFF2-40B4-BE49-F238E27FC236}">
                    <a16:creationId xmlns:a16="http://schemas.microsoft.com/office/drawing/2014/main" id="{5A66A95D-AD6D-43BB-97E1-297B58FB1AA8}"/>
                  </a:ext>
                </a:extLst>
              </p:cNvPr>
              <p:cNvSpPr/>
              <p:nvPr/>
            </p:nvSpPr>
            <p:spPr bwMode="auto">
              <a:xfrm>
                <a:off x="0" y="6107218"/>
                <a:ext cx="12192000" cy="7507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34" name="Rectangle 133">
                <a:extLst>
                  <a:ext uri="{FF2B5EF4-FFF2-40B4-BE49-F238E27FC236}">
                    <a16:creationId xmlns:a16="http://schemas.microsoft.com/office/drawing/2014/main" id="{6695C31A-53F4-4405-8433-0813035BA935}"/>
                  </a:ext>
                </a:extLst>
              </p:cNvPr>
              <p:cNvSpPr/>
              <p:nvPr/>
            </p:nvSpPr>
            <p:spPr>
              <a:xfrm>
                <a:off x="4516084" y="6207199"/>
                <a:ext cx="3703451" cy="480131"/>
              </a:xfrm>
              <a:prstGeom prst="rect">
                <a:avLst/>
              </a:prstGeom>
            </p:spPr>
            <p:txBody>
              <a:bodyPr wrap="squar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      Service Fabric Mesh</a:t>
                </a:r>
              </a:p>
            </p:txBody>
          </p:sp>
        </p:grpSp>
        <p:pic>
          <p:nvPicPr>
            <p:cNvPr id="99" name="Graphic 98">
              <a:extLst>
                <a:ext uri="{FF2B5EF4-FFF2-40B4-BE49-F238E27FC236}">
                  <a16:creationId xmlns:a16="http://schemas.microsoft.com/office/drawing/2014/main" id="{DD053DC1-2DC7-4429-A2FC-696CE84FDB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7464" y="6210245"/>
              <a:ext cx="442137" cy="442137"/>
            </a:xfrm>
            <a:prstGeom prst="rect">
              <a:avLst/>
            </a:prstGeom>
          </p:spPr>
        </p:pic>
      </p:grpSp>
    </p:spTree>
    <p:extLst>
      <p:ext uri="{BB962C8B-B14F-4D97-AF65-F5344CB8AC3E}">
        <p14:creationId xmlns:p14="http://schemas.microsoft.com/office/powerpoint/2010/main" val="1846928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0C5DA22-43FE-4D04-AA42-6A6CDDEF2F6F}"/>
              </a:ext>
            </a:extLst>
          </p:cNvPr>
          <p:cNvGrpSpPr/>
          <p:nvPr/>
        </p:nvGrpSpPr>
        <p:grpSpPr>
          <a:xfrm>
            <a:off x="6604490" y="1492883"/>
            <a:ext cx="3859078" cy="4040008"/>
            <a:chOff x="6604490" y="1492883"/>
            <a:chExt cx="3859078" cy="4040008"/>
          </a:xfrm>
        </p:grpSpPr>
        <p:sp>
          <p:nvSpPr>
            <p:cNvPr id="282" name="Rectangle: Rounded Corners 281">
              <a:extLst>
                <a:ext uri="{FF2B5EF4-FFF2-40B4-BE49-F238E27FC236}">
                  <a16:creationId xmlns:a16="http://schemas.microsoft.com/office/drawing/2014/main" id="{A1D626E0-93FD-4527-ACF7-486202460CF0}"/>
                </a:ext>
              </a:extLst>
            </p:cNvPr>
            <p:cNvSpPr/>
            <p:nvPr/>
          </p:nvSpPr>
          <p:spPr bwMode="auto">
            <a:xfrm>
              <a:off x="6863617" y="1761397"/>
              <a:ext cx="3599951" cy="377149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666ED35D-6D70-440C-B7A4-AC2BAF39DA33}"/>
                </a:ext>
              </a:extLst>
            </p:cNvPr>
            <p:cNvGrpSpPr/>
            <p:nvPr/>
          </p:nvGrpSpPr>
          <p:grpSpPr>
            <a:xfrm>
              <a:off x="6604490" y="1492883"/>
              <a:ext cx="554805" cy="554805"/>
              <a:chOff x="5486400" y="1849348"/>
              <a:chExt cx="554805" cy="554805"/>
            </a:xfrm>
          </p:grpSpPr>
          <p:sp>
            <p:nvSpPr>
              <p:cNvPr id="3" name="Oval 2">
                <a:extLst>
                  <a:ext uri="{FF2B5EF4-FFF2-40B4-BE49-F238E27FC236}">
                    <a16:creationId xmlns:a16="http://schemas.microsoft.com/office/drawing/2014/main" id="{6B3E9272-1DA3-46A3-8378-2059D890B008}"/>
                  </a:ext>
                </a:extLst>
              </p:cNvPr>
              <p:cNvSpPr/>
              <p:nvPr/>
            </p:nvSpPr>
            <p:spPr bwMode="auto">
              <a:xfrm>
                <a:off x="5486400" y="1849348"/>
                <a:ext cx="554805" cy="5548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ntelligence" title="Icon of circles connected by crossing lines">
                <a:extLst>
                  <a:ext uri="{FF2B5EF4-FFF2-40B4-BE49-F238E27FC236}">
                    <a16:creationId xmlns:a16="http://schemas.microsoft.com/office/drawing/2014/main" id="{0022CEA1-EAFD-4EED-8F6D-7E6FC6FF72E4}"/>
                  </a:ext>
                </a:extLst>
              </p:cNvPr>
              <p:cNvSpPr>
                <a:spLocks noChangeAspect="1" noEditPoints="1"/>
              </p:cNvSpPr>
              <p:nvPr/>
            </p:nvSpPr>
            <p:spPr bwMode="auto">
              <a:xfrm>
                <a:off x="5606776" y="1960527"/>
                <a:ext cx="331348" cy="33420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Modernize .NET application with Service Fabric</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477432"/>
            <a:ext cx="0" cy="426720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25819"/>
            <a:ext cx="3231262" cy="43704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Polyglot services, described by resources</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Deploy anything and everything in a container</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Bring your own network to connect to other systems</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No code changes required</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No servers or VMs to manage with Service Fabric Mesh</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Enhanced with Reliable Collections and volume drives for state</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Connected through intelligent routing</a:t>
            </a:r>
          </a:p>
        </p:txBody>
      </p:sp>
      <p:grpSp>
        <p:nvGrpSpPr>
          <p:cNvPr id="10" name="Group 9">
            <a:extLst>
              <a:ext uri="{FF2B5EF4-FFF2-40B4-BE49-F238E27FC236}">
                <a16:creationId xmlns:a16="http://schemas.microsoft.com/office/drawing/2014/main" id="{D60F0A1B-37AB-4493-A3AA-9042E7AA3DA5}"/>
              </a:ext>
            </a:extLst>
          </p:cNvPr>
          <p:cNvGrpSpPr/>
          <p:nvPr/>
        </p:nvGrpSpPr>
        <p:grpSpPr>
          <a:xfrm>
            <a:off x="2074378" y="6038849"/>
            <a:ext cx="8043244" cy="661178"/>
            <a:chOff x="1666832" y="6076949"/>
            <a:chExt cx="8043244" cy="661178"/>
          </a:xfrm>
        </p:grpSpPr>
        <p:grpSp>
          <p:nvGrpSpPr>
            <p:cNvPr id="252" name="Group 251">
              <a:extLst>
                <a:ext uri="{FF2B5EF4-FFF2-40B4-BE49-F238E27FC236}">
                  <a16:creationId xmlns:a16="http://schemas.microsoft.com/office/drawing/2014/main" id="{54733B7C-7E93-4EDF-9D0A-094237C1A8AA}"/>
                </a:ext>
              </a:extLst>
            </p:cNvPr>
            <p:cNvGrpSpPr/>
            <p:nvPr/>
          </p:nvGrpSpPr>
          <p:grpSpPr>
            <a:xfrm>
              <a:off x="1867408" y="6076949"/>
              <a:ext cx="419831" cy="419831"/>
              <a:chOff x="868810" y="6029196"/>
              <a:chExt cx="648226" cy="648226"/>
            </a:xfrm>
          </p:grpSpPr>
          <p:grpSp>
            <p:nvGrpSpPr>
              <p:cNvPr id="254" name="Group 253">
                <a:extLst>
                  <a:ext uri="{FF2B5EF4-FFF2-40B4-BE49-F238E27FC236}">
                    <a16:creationId xmlns:a16="http://schemas.microsoft.com/office/drawing/2014/main" id="{510BDC71-9850-4B8B-9A99-95369EEE64B5}"/>
                  </a:ext>
                </a:extLst>
              </p:cNvPr>
              <p:cNvGrpSpPr/>
              <p:nvPr/>
            </p:nvGrpSpPr>
            <p:grpSpPr>
              <a:xfrm>
                <a:off x="962534" y="6219868"/>
                <a:ext cx="479454" cy="280723"/>
                <a:chOff x="2324101" y="5397500"/>
                <a:chExt cx="1336675" cy="782637"/>
              </a:xfrm>
            </p:grpSpPr>
            <p:sp>
              <p:nvSpPr>
                <p:cNvPr id="256" name="Freeform 121">
                  <a:extLst>
                    <a:ext uri="{FF2B5EF4-FFF2-40B4-BE49-F238E27FC236}">
                      <a16:creationId xmlns:a16="http://schemas.microsoft.com/office/drawing/2014/main" id="{826D2947-C250-43AF-997C-B1688520A3F5}"/>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122">
                  <a:extLst>
                    <a:ext uri="{FF2B5EF4-FFF2-40B4-BE49-F238E27FC236}">
                      <a16:creationId xmlns:a16="http://schemas.microsoft.com/office/drawing/2014/main" id="{F76D10F2-093A-438B-AA5A-B4C878E3C070}"/>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5" name="Oval 254">
                <a:extLst>
                  <a:ext uri="{FF2B5EF4-FFF2-40B4-BE49-F238E27FC236}">
                    <a16:creationId xmlns:a16="http://schemas.microsoft.com/office/drawing/2014/main" id="{448DA8D4-2DCA-457A-AC8B-2AF97A59AF28}"/>
                  </a:ext>
                </a:extLst>
              </p:cNvPr>
              <p:cNvSpPr/>
              <p:nvPr/>
            </p:nvSpPr>
            <p:spPr bwMode="auto">
              <a:xfrm>
                <a:off x="868810" y="6029196"/>
                <a:ext cx="648226" cy="648226"/>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3" name="TextBox 252">
              <a:extLst>
                <a:ext uri="{FF2B5EF4-FFF2-40B4-BE49-F238E27FC236}">
                  <a16:creationId xmlns:a16="http://schemas.microsoft.com/office/drawing/2014/main" id="{E3AF90F3-9CAC-4517-B55E-CBFD785A3B6D}"/>
                </a:ext>
              </a:extLst>
            </p:cNvPr>
            <p:cNvSpPr txBox="1"/>
            <p:nvPr/>
          </p:nvSpPr>
          <p:spPr>
            <a:xfrm>
              <a:off x="1666832" y="6553461"/>
              <a:ext cx="875240"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 machine</a:t>
              </a:r>
            </a:p>
          </p:txBody>
        </p:sp>
        <p:grpSp>
          <p:nvGrpSpPr>
            <p:cNvPr id="259" name="Group 258">
              <a:extLst>
                <a:ext uri="{FF2B5EF4-FFF2-40B4-BE49-F238E27FC236}">
                  <a16:creationId xmlns:a16="http://schemas.microsoft.com/office/drawing/2014/main" id="{4728A9CB-74C0-4356-808A-8C006FDF7658}"/>
                </a:ext>
              </a:extLst>
            </p:cNvPr>
            <p:cNvGrpSpPr/>
            <p:nvPr/>
          </p:nvGrpSpPr>
          <p:grpSpPr>
            <a:xfrm>
              <a:off x="3723433" y="6076949"/>
              <a:ext cx="419831" cy="419830"/>
              <a:chOff x="3333563" y="6055609"/>
              <a:chExt cx="648226" cy="648225"/>
            </a:xfrm>
          </p:grpSpPr>
          <p:grpSp>
            <p:nvGrpSpPr>
              <p:cNvPr id="261" name="Group 260">
                <a:extLst>
                  <a:ext uri="{FF2B5EF4-FFF2-40B4-BE49-F238E27FC236}">
                    <a16:creationId xmlns:a16="http://schemas.microsoft.com/office/drawing/2014/main" id="{D7F28648-831E-4BD4-88C0-108C616E3126}"/>
                  </a:ext>
                </a:extLst>
              </p:cNvPr>
              <p:cNvGrpSpPr/>
              <p:nvPr/>
            </p:nvGrpSpPr>
            <p:grpSpPr>
              <a:xfrm>
                <a:off x="3451935" y="6304635"/>
                <a:ext cx="411468" cy="192329"/>
                <a:chOff x="8529638" y="5526088"/>
                <a:chExt cx="1120775" cy="523875"/>
              </a:xfrm>
            </p:grpSpPr>
            <p:sp>
              <p:nvSpPr>
                <p:cNvPr id="263" name="Freeform 139">
                  <a:extLst>
                    <a:ext uri="{FF2B5EF4-FFF2-40B4-BE49-F238E27FC236}">
                      <a16:creationId xmlns:a16="http://schemas.microsoft.com/office/drawing/2014/main" id="{5595D16C-BB36-499A-BC13-3C45C5A8599E}"/>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140">
                  <a:extLst>
                    <a:ext uri="{FF2B5EF4-FFF2-40B4-BE49-F238E27FC236}">
                      <a16:creationId xmlns:a16="http://schemas.microsoft.com/office/drawing/2014/main" id="{49102F9D-7E73-48D1-9AFE-1292EC25F5F9}"/>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2" name="Oval 261">
                <a:extLst>
                  <a:ext uri="{FF2B5EF4-FFF2-40B4-BE49-F238E27FC236}">
                    <a16:creationId xmlns:a16="http://schemas.microsoft.com/office/drawing/2014/main" id="{38BB3E1E-D10D-43ED-879F-95C7E7BFE4F9}"/>
                  </a:ext>
                </a:extLst>
              </p:cNvPr>
              <p:cNvSpPr/>
              <p:nvPr/>
            </p:nvSpPr>
            <p:spPr bwMode="auto">
              <a:xfrm>
                <a:off x="3333563" y="6055609"/>
                <a:ext cx="648226" cy="648225"/>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0" name="TextBox 259">
              <a:extLst>
                <a:ext uri="{FF2B5EF4-FFF2-40B4-BE49-F238E27FC236}">
                  <a16:creationId xmlns:a16="http://schemas.microsoft.com/office/drawing/2014/main" id="{4E2B40D7-5EC5-4024-BBCE-BC4B895E5281}"/>
                </a:ext>
              </a:extLst>
            </p:cNvPr>
            <p:cNvSpPr txBox="1"/>
            <p:nvPr/>
          </p:nvSpPr>
          <p:spPr>
            <a:xfrm>
              <a:off x="3610497" y="6553461"/>
              <a:ext cx="676467"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Any cloud</a:t>
              </a:r>
            </a:p>
          </p:txBody>
        </p:sp>
        <p:grpSp>
          <p:nvGrpSpPr>
            <p:cNvPr id="266" name="Group 265">
              <a:extLst>
                <a:ext uri="{FF2B5EF4-FFF2-40B4-BE49-F238E27FC236}">
                  <a16:creationId xmlns:a16="http://schemas.microsoft.com/office/drawing/2014/main" id="{E24D6264-692A-4CB2-B077-463B56F6FDB1}"/>
                </a:ext>
              </a:extLst>
            </p:cNvPr>
            <p:cNvGrpSpPr/>
            <p:nvPr/>
          </p:nvGrpSpPr>
          <p:grpSpPr>
            <a:xfrm>
              <a:off x="5571825" y="6076949"/>
              <a:ext cx="419831" cy="419831"/>
              <a:chOff x="5995563" y="6029198"/>
              <a:chExt cx="648226" cy="648226"/>
            </a:xfrm>
          </p:grpSpPr>
          <p:grpSp>
            <p:nvGrpSpPr>
              <p:cNvPr id="268" name="Group 267">
                <a:extLst>
                  <a:ext uri="{FF2B5EF4-FFF2-40B4-BE49-F238E27FC236}">
                    <a16:creationId xmlns:a16="http://schemas.microsoft.com/office/drawing/2014/main" id="{6F56FC8E-7F7B-41E5-9B8E-95BB62A85756}"/>
                  </a:ext>
                </a:extLst>
              </p:cNvPr>
              <p:cNvGrpSpPr/>
              <p:nvPr/>
            </p:nvGrpSpPr>
            <p:grpSpPr>
              <a:xfrm>
                <a:off x="6211622" y="6183204"/>
                <a:ext cx="263975" cy="338085"/>
                <a:chOff x="6654800" y="5372100"/>
                <a:chExt cx="593725" cy="760413"/>
              </a:xfrm>
            </p:grpSpPr>
            <p:sp>
              <p:nvSpPr>
                <p:cNvPr id="270" name="Freeform 130">
                  <a:extLst>
                    <a:ext uri="{FF2B5EF4-FFF2-40B4-BE49-F238E27FC236}">
                      <a16:creationId xmlns:a16="http://schemas.microsoft.com/office/drawing/2014/main" id="{FBBF6C3D-9563-4689-A61D-4C1F481003E9}"/>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71" name="Rectangle 134">
                  <a:extLst>
                    <a:ext uri="{FF2B5EF4-FFF2-40B4-BE49-F238E27FC236}">
                      <a16:creationId xmlns:a16="http://schemas.microsoft.com/office/drawing/2014/main" id="{36B52F1F-CF96-46FD-9552-91CA9448FA3D}"/>
                    </a:ext>
                  </a:extLst>
                </p:cNvPr>
                <p:cNvSpPr>
                  <a:spLocks noChangeArrowheads="1"/>
                </p:cNvSpPr>
                <p:nvPr/>
              </p:nvSpPr>
              <p:spPr bwMode="auto">
                <a:xfrm>
                  <a:off x="6910388" y="5665788"/>
                  <a:ext cx="338137" cy="466725"/>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135">
                  <a:extLst>
                    <a:ext uri="{FF2B5EF4-FFF2-40B4-BE49-F238E27FC236}">
                      <a16:creationId xmlns:a16="http://schemas.microsoft.com/office/drawing/2014/main" id="{F4CBBD08-287E-4C7F-9969-67E859667864}"/>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9" name="Oval 268">
                <a:extLst>
                  <a:ext uri="{FF2B5EF4-FFF2-40B4-BE49-F238E27FC236}">
                    <a16:creationId xmlns:a16="http://schemas.microsoft.com/office/drawing/2014/main" id="{C8E358FE-F3A4-4D37-BBE2-76C0D1DD7372}"/>
                  </a:ext>
                </a:extLst>
              </p:cNvPr>
              <p:cNvSpPr/>
              <p:nvPr/>
            </p:nvSpPr>
            <p:spPr bwMode="auto">
              <a:xfrm>
                <a:off x="5995563" y="6029198"/>
                <a:ext cx="648226" cy="648226"/>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7" name="TextBox 266">
              <a:extLst>
                <a:ext uri="{FF2B5EF4-FFF2-40B4-BE49-F238E27FC236}">
                  <a16:creationId xmlns:a16="http://schemas.microsoft.com/office/drawing/2014/main" id="{E6E8519E-95E2-4E17-B894-C35925C88525}"/>
                </a:ext>
              </a:extLst>
            </p:cNvPr>
            <p:cNvSpPr txBox="1"/>
            <p:nvPr/>
          </p:nvSpPr>
          <p:spPr>
            <a:xfrm>
              <a:off x="5489058" y="6553461"/>
              <a:ext cx="729218" cy="184666"/>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On-prem</a:t>
              </a:r>
            </a:p>
          </p:txBody>
        </p:sp>
        <p:sp>
          <p:nvSpPr>
            <p:cNvPr id="275" name="TextBox 274">
              <a:extLst>
                <a:ext uri="{FF2B5EF4-FFF2-40B4-BE49-F238E27FC236}">
                  <a16:creationId xmlns:a16="http://schemas.microsoft.com/office/drawing/2014/main" id="{0169E28B-130D-462D-A564-1BF771A5BE96}"/>
                </a:ext>
              </a:extLst>
            </p:cNvPr>
            <p:cNvSpPr txBox="1"/>
            <p:nvPr/>
          </p:nvSpPr>
          <p:spPr>
            <a:xfrm>
              <a:off x="7168227" y="6553461"/>
              <a:ext cx="938719"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clusters</a:t>
              </a:r>
            </a:p>
          </p:txBody>
        </p:sp>
        <p:grpSp>
          <p:nvGrpSpPr>
            <p:cNvPr id="9" name="Group 8">
              <a:extLst>
                <a:ext uri="{FF2B5EF4-FFF2-40B4-BE49-F238E27FC236}">
                  <a16:creationId xmlns:a16="http://schemas.microsoft.com/office/drawing/2014/main" id="{9D8427B0-CDA1-42F0-BAF6-93110D3C607F}"/>
                </a:ext>
              </a:extLst>
            </p:cNvPr>
            <p:cNvGrpSpPr/>
            <p:nvPr/>
          </p:nvGrpSpPr>
          <p:grpSpPr>
            <a:xfrm>
              <a:off x="9271588" y="6076949"/>
              <a:ext cx="419831" cy="419830"/>
              <a:chOff x="9271588" y="6076950"/>
              <a:chExt cx="419831" cy="419830"/>
            </a:xfrm>
          </p:grpSpPr>
          <p:pic>
            <p:nvPicPr>
              <p:cNvPr id="279" name="Graphic 278">
                <a:extLst>
                  <a:ext uri="{FF2B5EF4-FFF2-40B4-BE49-F238E27FC236}">
                    <a16:creationId xmlns:a16="http://schemas.microsoft.com/office/drawing/2014/main" id="{A36518C8-9B33-46F5-9140-8EAE396CB6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772" y="6148134"/>
                <a:ext cx="277462" cy="277462"/>
              </a:xfrm>
              <a:prstGeom prst="rect">
                <a:avLst/>
              </a:prstGeom>
            </p:spPr>
          </p:pic>
          <p:sp>
            <p:nvSpPr>
              <p:cNvPr id="280" name="Oval 279">
                <a:extLst>
                  <a:ext uri="{FF2B5EF4-FFF2-40B4-BE49-F238E27FC236}">
                    <a16:creationId xmlns:a16="http://schemas.microsoft.com/office/drawing/2014/main" id="{C877726F-2A6F-4FEC-AF9A-09F2AF29EDA4}"/>
                  </a:ext>
                </a:extLst>
              </p:cNvPr>
              <p:cNvSpPr/>
              <p:nvPr/>
            </p:nvSpPr>
            <p:spPr bwMode="auto">
              <a:xfrm>
                <a:off x="9271588" y="6076950"/>
                <a:ext cx="419831" cy="419830"/>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8" name="TextBox 277">
              <a:extLst>
                <a:ext uri="{FF2B5EF4-FFF2-40B4-BE49-F238E27FC236}">
                  <a16:creationId xmlns:a16="http://schemas.microsoft.com/office/drawing/2014/main" id="{DF0438E3-9690-43AF-BFE0-EE3927C8D240}"/>
                </a:ext>
              </a:extLst>
            </p:cNvPr>
            <p:cNvSpPr txBox="1"/>
            <p:nvPr/>
          </p:nvSpPr>
          <p:spPr>
            <a:xfrm>
              <a:off x="9339782" y="6553461"/>
              <a:ext cx="370294"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Mesh</a:t>
              </a:r>
            </a:p>
          </p:txBody>
        </p:sp>
        <p:grpSp>
          <p:nvGrpSpPr>
            <p:cNvPr id="8" name="Group 7">
              <a:extLst>
                <a:ext uri="{FF2B5EF4-FFF2-40B4-BE49-F238E27FC236}">
                  <a16:creationId xmlns:a16="http://schemas.microsoft.com/office/drawing/2014/main" id="{3EC000E5-A693-4971-B081-195BA9656B4E}"/>
                </a:ext>
              </a:extLst>
            </p:cNvPr>
            <p:cNvGrpSpPr/>
            <p:nvPr/>
          </p:nvGrpSpPr>
          <p:grpSpPr>
            <a:xfrm>
              <a:off x="7396842" y="6076949"/>
              <a:ext cx="419831" cy="419830"/>
              <a:chOff x="7396842" y="6076950"/>
              <a:chExt cx="419831" cy="419830"/>
            </a:xfrm>
          </p:grpSpPr>
          <p:sp>
            <p:nvSpPr>
              <p:cNvPr id="274" name="Oval 273">
                <a:extLst>
                  <a:ext uri="{FF2B5EF4-FFF2-40B4-BE49-F238E27FC236}">
                    <a16:creationId xmlns:a16="http://schemas.microsoft.com/office/drawing/2014/main" id="{FACD133C-339D-499C-AF7D-E800B9D9932C}"/>
                  </a:ext>
                </a:extLst>
              </p:cNvPr>
              <p:cNvSpPr/>
              <p:nvPr/>
            </p:nvSpPr>
            <p:spPr bwMode="auto">
              <a:xfrm>
                <a:off x="7396842" y="6076950"/>
                <a:ext cx="419831" cy="419830"/>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1" name="Graphic 280">
                <a:extLst>
                  <a:ext uri="{FF2B5EF4-FFF2-40B4-BE49-F238E27FC236}">
                    <a16:creationId xmlns:a16="http://schemas.microsoft.com/office/drawing/2014/main" id="{A8CAAEC9-E12F-4A49-9EEE-F556DCD7CD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3545" y="6163653"/>
                <a:ext cx="246425" cy="246425"/>
              </a:xfrm>
              <a:prstGeom prst="rect">
                <a:avLst/>
              </a:prstGeom>
            </p:spPr>
          </p:pic>
        </p:grpSp>
      </p:grpSp>
      <p:grpSp>
        <p:nvGrpSpPr>
          <p:cNvPr id="16" name="Group 15">
            <a:extLst>
              <a:ext uri="{FF2B5EF4-FFF2-40B4-BE49-F238E27FC236}">
                <a16:creationId xmlns:a16="http://schemas.microsoft.com/office/drawing/2014/main" id="{96085538-A49F-46F3-982D-B838D1AA32D2}"/>
              </a:ext>
            </a:extLst>
          </p:cNvPr>
          <p:cNvGrpSpPr/>
          <p:nvPr/>
        </p:nvGrpSpPr>
        <p:grpSpPr>
          <a:xfrm>
            <a:off x="7163375" y="1999405"/>
            <a:ext cx="1033847" cy="902037"/>
            <a:chOff x="6119406" y="2609987"/>
            <a:chExt cx="1033847" cy="902037"/>
          </a:xfrm>
        </p:grpSpPr>
        <p:sp>
          <p:nvSpPr>
            <p:cNvPr id="48" name="Rectangle: Rounded Corners 47">
              <a:extLst>
                <a:ext uri="{FF2B5EF4-FFF2-40B4-BE49-F238E27FC236}">
                  <a16:creationId xmlns:a16="http://schemas.microsoft.com/office/drawing/2014/main" id="{24364AC1-2FF5-4487-905F-DB76FC1235F7}"/>
                </a:ext>
              </a:extLst>
            </p:cNvPr>
            <p:cNvSpPr/>
            <p:nvPr/>
          </p:nvSpPr>
          <p:spPr bwMode="auto">
            <a:xfrm>
              <a:off x="6119406" y="2779152"/>
              <a:ext cx="869459" cy="732872"/>
            </a:xfrm>
            <a:prstGeom prst="roundRect">
              <a:avLst>
                <a:gd name="adj" fmla="val 3125"/>
              </a:avLst>
            </a:prstGeom>
            <a:solidFill>
              <a:srgbClr val="FFFFFF"/>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7" name="Title 1">
              <a:extLst>
                <a:ext uri="{FF2B5EF4-FFF2-40B4-BE49-F238E27FC236}">
                  <a16:creationId xmlns:a16="http://schemas.microsoft.com/office/drawing/2014/main" id="{D0C67083-A75C-4BDA-B568-74FA756150F7}"/>
                </a:ext>
              </a:extLst>
            </p:cNvPr>
            <p:cNvSpPr txBox="1">
              <a:spLocks/>
            </p:cNvSpPr>
            <p:nvPr/>
          </p:nvSpPr>
          <p:spPr>
            <a:xfrm>
              <a:off x="6119406" y="2609987"/>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a:t>
              </a:r>
            </a:p>
          </p:txBody>
        </p:sp>
        <p:grpSp>
          <p:nvGrpSpPr>
            <p:cNvPr id="5" name="Group 4">
              <a:extLst>
                <a:ext uri="{FF2B5EF4-FFF2-40B4-BE49-F238E27FC236}">
                  <a16:creationId xmlns:a16="http://schemas.microsoft.com/office/drawing/2014/main" id="{234C5A9A-947B-463C-BCC2-7E3D013F7BF1}"/>
                </a:ext>
              </a:extLst>
            </p:cNvPr>
            <p:cNvGrpSpPr/>
            <p:nvPr/>
          </p:nvGrpSpPr>
          <p:grpSpPr>
            <a:xfrm>
              <a:off x="6200532" y="2878794"/>
              <a:ext cx="533589" cy="533589"/>
              <a:chOff x="8831058" y="1395072"/>
              <a:chExt cx="533589" cy="533589"/>
            </a:xfrm>
          </p:grpSpPr>
          <p:pic>
            <p:nvPicPr>
              <p:cNvPr id="45" name="Graphic 44">
                <a:extLst>
                  <a:ext uri="{FF2B5EF4-FFF2-40B4-BE49-F238E27FC236}">
                    <a16:creationId xmlns:a16="http://schemas.microsoft.com/office/drawing/2014/main" id="{69AC42AA-7C62-4FCF-AB51-F7E3AB074685}"/>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56245"/>
              <a:stretch/>
            </p:blipFill>
            <p:spPr>
              <a:xfrm>
                <a:off x="8907352" y="1537171"/>
                <a:ext cx="381000" cy="249390"/>
              </a:xfrm>
              <a:prstGeom prst="rect">
                <a:avLst/>
              </a:prstGeom>
            </p:spPr>
          </p:pic>
          <p:sp>
            <p:nvSpPr>
              <p:cNvPr id="46" name="Rectangle: Rounded Corners 45">
                <a:extLst>
                  <a:ext uri="{FF2B5EF4-FFF2-40B4-BE49-F238E27FC236}">
                    <a16:creationId xmlns:a16="http://schemas.microsoft.com/office/drawing/2014/main" id="{6BBE2713-D426-4FEF-88AA-6CAF5AB617C4}"/>
                  </a:ext>
                </a:extLst>
              </p:cNvPr>
              <p:cNvSpPr/>
              <p:nvPr/>
            </p:nvSpPr>
            <p:spPr bwMode="auto">
              <a:xfrm>
                <a:off x="8831058" y="1395072"/>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50" name="Freeform: Shape 49">
              <a:extLst>
                <a:ext uri="{FF2B5EF4-FFF2-40B4-BE49-F238E27FC236}">
                  <a16:creationId xmlns:a16="http://schemas.microsoft.com/office/drawing/2014/main" id="{E518675C-86A2-47DD-BDA9-3B9D64579B3E}"/>
                </a:ext>
              </a:extLst>
            </p:cNvPr>
            <p:cNvSpPr/>
            <p:nvPr/>
          </p:nvSpPr>
          <p:spPr>
            <a:xfrm>
              <a:off x="6835987" y="2971740"/>
              <a:ext cx="317266" cy="34769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CD386B71-9720-47DA-8111-268AE58C9E2B}"/>
              </a:ext>
            </a:extLst>
          </p:cNvPr>
          <p:cNvGrpSpPr/>
          <p:nvPr/>
        </p:nvGrpSpPr>
        <p:grpSpPr>
          <a:xfrm>
            <a:off x="9038585" y="2432613"/>
            <a:ext cx="1054319" cy="1086498"/>
            <a:chOff x="8134725" y="2730542"/>
            <a:chExt cx="1054319" cy="1086498"/>
          </a:xfrm>
        </p:grpSpPr>
        <p:grpSp>
          <p:nvGrpSpPr>
            <p:cNvPr id="148" name="Group 147">
              <a:extLst>
                <a:ext uri="{FF2B5EF4-FFF2-40B4-BE49-F238E27FC236}">
                  <a16:creationId xmlns:a16="http://schemas.microsoft.com/office/drawing/2014/main" id="{8E6B82D8-BAEE-405E-B74E-89C4BD1ACE19}"/>
                </a:ext>
              </a:extLst>
            </p:cNvPr>
            <p:cNvGrpSpPr/>
            <p:nvPr/>
          </p:nvGrpSpPr>
          <p:grpSpPr>
            <a:xfrm>
              <a:off x="8243910" y="3043008"/>
              <a:ext cx="918290" cy="774032"/>
              <a:chOff x="8134725" y="2874686"/>
              <a:chExt cx="918290" cy="774032"/>
            </a:xfrm>
          </p:grpSpPr>
          <p:sp>
            <p:nvSpPr>
              <p:cNvPr id="149" name="Rectangle: Rounded Corners 148">
                <a:extLst>
                  <a:ext uri="{FF2B5EF4-FFF2-40B4-BE49-F238E27FC236}">
                    <a16:creationId xmlns:a16="http://schemas.microsoft.com/office/drawing/2014/main" id="{3A1E7EF3-DA1F-49F3-AEF9-C93D0671F50F}"/>
                  </a:ext>
                </a:extLst>
              </p:cNvPr>
              <p:cNvSpPr/>
              <p:nvPr/>
            </p:nvSpPr>
            <p:spPr bwMode="auto">
              <a:xfrm>
                <a:off x="8134725" y="2874686"/>
                <a:ext cx="918290" cy="774032"/>
              </a:xfrm>
              <a:prstGeom prst="roundRect">
                <a:avLst>
                  <a:gd name="adj" fmla="val 3125"/>
                </a:avLst>
              </a:prstGeom>
              <a:solidFill>
                <a:schemeClr val="bg1"/>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0BFD3760-B9EE-4DF0-AB03-BF3053DEE437}"/>
                  </a:ext>
                </a:extLst>
              </p:cNvPr>
              <p:cNvSpPr/>
              <p:nvPr/>
            </p:nvSpPr>
            <p:spPr bwMode="auto">
              <a:xfrm>
                <a:off x="8155197" y="2899707"/>
                <a:ext cx="869459" cy="73287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45" name="Group 144">
              <a:extLst>
                <a:ext uri="{FF2B5EF4-FFF2-40B4-BE49-F238E27FC236}">
                  <a16:creationId xmlns:a16="http://schemas.microsoft.com/office/drawing/2014/main" id="{474B2EF5-2545-426F-AE0D-CB7048FEF368}"/>
                </a:ext>
              </a:extLst>
            </p:cNvPr>
            <p:cNvGrpSpPr/>
            <p:nvPr/>
          </p:nvGrpSpPr>
          <p:grpSpPr>
            <a:xfrm>
              <a:off x="8187043" y="2958847"/>
              <a:ext cx="918290" cy="774032"/>
              <a:chOff x="8134725" y="2874686"/>
              <a:chExt cx="918290" cy="774032"/>
            </a:xfrm>
          </p:grpSpPr>
          <p:sp>
            <p:nvSpPr>
              <p:cNvPr id="146" name="Rectangle: Rounded Corners 145">
                <a:extLst>
                  <a:ext uri="{FF2B5EF4-FFF2-40B4-BE49-F238E27FC236}">
                    <a16:creationId xmlns:a16="http://schemas.microsoft.com/office/drawing/2014/main" id="{CF76B807-FD38-451F-BF45-414C445AC1F7}"/>
                  </a:ext>
                </a:extLst>
              </p:cNvPr>
              <p:cNvSpPr/>
              <p:nvPr/>
            </p:nvSpPr>
            <p:spPr bwMode="auto">
              <a:xfrm>
                <a:off x="8134725" y="2874686"/>
                <a:ext cx="918290" cy="774032"/>
              </a:xfrm>
              <a:prstGeom prst="roundRect">
                <a:avLst>
                  <a:gd name="adj" fmla="val 3125"/>
                </a:avLst>
              </a:prstGeom>
              <a:solidFill>
                <a:schemeClr val="bg1"/>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Rectangle: Rounded Corners 146">
                <a:extLst>
                  <a:ext uri="{FF2B5EF4-FFF2-40B4-BE49-F238E27FC236}">
                    <a16:creationId xmlns:a16="http://schemas.microsoft.com/office/drawing/2014/main" id="{E097B262-FA12-45DA-847A-B87A47CE9E9E}"/>
                  </a:ext>
                </a:extLst>
              </p:cNvPr>
              <p:cNvSpPr/>
              <p:nvPr/>
            </p:nvSpPr>
            <p:spPr bwMode="auto">
              <a:xfrm>
                <a:off x="8155197" y="2899707"/>
                <a:ext cx="869459" cy="73287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4" name="Group 13">
              <a:extLst>
                <a:ext uri="{FF2B5EF4-FFF2-40B4-BE49-F238E27FC236}">
                  <a16:creationId xmlns:a16="http://schemas.microsoft.com/office/drawing/2014/main" id="{7E64F2D1-6F53-419B-8152-5A302E1D6DBD}"/>
                </a:ext>
              </a:extLst>
            </p:cNvPr>
            <p:cNvGrpSpPr/>
            <p:nvPr/>
          </p:nvGrpSpPr>
          <p:grpSpPr>
            <a:xfrm>
              <a:off x="8134725" y="2874686"/>
              <a:ext cx="918290" cy="774032"/>
              <a:chOff x="8134725" y="2874686"/>
              <a:chExt cx="918290" cy="774032"/>
            </a:xfrm>
          </p:grpSpPr>
          <p:sp>
            <p:nvSpPr>
              <p:cNvPr id="143" name="Rectangle: Rounded Corners 142">
                <a:extLst>
                  <a:ext uri="{FF2B5EF4-FFF2-40B4-BE49-F238E27FC236}">
                    <a16:creationId xmlns:a16="http://schemas.microsoft.com/office/drawing/2014/main" id="{81BECF9E-EF5D-4D18-B3F1-9A2576BFBCC7}"/>
                  </a:ext>
                </a:extLst>
              </p:cNvPr>
              <p:cNvSpPr/>
              <p:nvPr/>
            </p:nvSpPr>
            <p:spPr bwMode="auto">
              <a:xfrm>
                <a:off x="8134725" y="2874686"/>
                <a:ext cx="918290" cy="774032"/>
              </a:xfrm>
              <a:prstGeom prst="roundRect">
                <a:avLst>
                  <a:gd name="adj" fmla="val 3125"/>
                </a:avLst>
              </a:prstGeom>
              <a:solidFill>
                <a:schemeClr val="bg1"/>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856D1998-CF7B-4CA7-BD22-4FBAF883B9D3}"/>
                  </a:ext>
                </a:extLst>
              </p:cNvPr>
              <p:cNvSpPr/>
              <p:nvPr/>
            </p:nvSpPr>
            <p:spPr bwMode="auto">
              <a:xfrm>
                <a:off x="8155197" y="2899707"/>
                <a:ext cx="869459" cy="73287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6" name="Graphic 4">
              <a:extLst>
                <a:ext uri="{FF2B5EF4-FFF2-40B4-BE49-F238E27FC236}">
                  <a16:creationId xmlns:a16="http://schemas.microsoft.com/office/drawing/2014/main" id="{867DA45E-53BF-4D8E-9DA6-80E63AFBBF36}"/>
                </a:ext>
              </a:extLst>
            </p:cNvPr>
            <p:cNvGrpSpPr/>
            <p:nvPr/>
          </p:nvGrpSpPr>
          <p:grpSpPr>
            <a:xfrm>
              <a:off x="8348905" y="3062140"/>
              <a:ext cx="308425" cy="408006"/>
              <a:chOff x="7815262" y="2024062"/>
              <a:chExt cx="2124075" cy="2809875"/>
            </a:xfrm>
            <a:solidFill>
              <a:srgbClr val="000000"/>
            </a:solidFill>
          </p:grpSpPr>
          <p:sp>
            <p:nvSpPr>
              <p:cNvPr id="99" name="Freeform: Shape 98">
                <a:extLst>
                  <a:ext uri="{FF2B5EF4-FFF2-40B4-BE49-F238E27FC236}">
                    <a16:creationId xmlns:a16="http://schemas.microsoft.com/office/drawing/2014/main" id="{9D4D7338-8717-48AB-AF8A-42B1C8E6C82F}"/>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2CF9E4D-85B7-4DFA-AE5A-B5C76E52B7E8}"/>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25E832F-F1ED-42D3-9AAA-5C195CD64D75}"/>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BC67DD08-C9B2-4AEC-B774-FE1E8BCFD13A}"/>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03485908-7B3D-4DCE-A6BB-96DB87B681D6}"/>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7C4A338-3DC4-4C15-9D93-FA37A1228D1E}"/>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5E32DE09-D79B-47FD-A188-E5ED5F1449DD}"/>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D049000-597B-41A2-A41D-408E01BEC088}"/>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3D5376A-E142-4BDF-BD5D-2775BCEB3406}"/>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ECFEFB80-B2CC-49B4-9DEA-70B7C0E17D0C}"/>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8" name="Title 1">
              <a:extLst>
                <a:ext uri="{FF2B5EF4-FFF2-40B4-BE49-F238E27FC236}">
                  <a16:creationId xmlns:a16="http://schemas.microsoft.com/office/drawing/2014/main" id="{381C20FA-DA48-459E-B683-909BCC18C45E}"/>
                </a:ext>
              </a:extLst>
            </p:cNvPr>
            <p:cNvSpPr txBox="1">
              <a:spLocks/>
            </p:cNvSpPr>
            <p:nvPr/>
          </p:nvSpPr>
          <p:spPr>
            <a:xfrm>
              <a:off x="8155197" y="2730542"/>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a:t>
              </a:r>
            </a:p>
          </p:txBody>
        </p:sp>
        <p:sp>
          <p:nvSpPr>
            <p:cNvPr id="121" name="Rectangle: Rounded Corners 120">
              <a:extLst>
                <a:ext uri="{FF2B5EF4-FFF2-40B4-BE49-F238E27FC236}">
                  <a16:creationId xmlns:a16="http://schemas.microsoft.com/office/drawing/2014/main" id="{8CE9330D-6E59-43EF-A21F-EAAE5CB4F5C7}"/>
                </a:ext>
              </a:extLst>
            </p:cNvPr>
            <p:cNvSpPr/>
            <p:nvPr/>
          </p:nvSpPr>
          <p:spPr bwMode="auto">
            <a:xfrm>
              <a:off x="8236323" y="299934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58861FDA-83C1-43D0-A556-80B2E2EC734B}"/>
                </a:ext>
              </a:extLst>
            </p:cNvPr>
            <p:cNvSpPr/>
            <p:nvPr/>
          </p:nvSpPr>
          <p:spPr>
            <a:xfrm>
              <a:off x="8871778" y="3092295"/>
              <a:ext cx="317266" cy="34769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B1708C33-0AC5-48A1-B546-7F316E7A1509}"/>
              </a:ext>
            </a:extLst>
          </p:cNvPr>
          <p:cNvGrpSpPr/>
          <p:nvPr/>
        </p:nvGrpSpPr>
        <p:grpSpPr>
          <a:xfrm>
            <a:off x="7163375" y="3050282"/>
            <a:ext cx="1033847" cy="902037"/>
            <a:chOff x="9963525" y="2746464"/>
            <a:chExt cx="1033847" cy="902037"/>
          </a:xfrm>
        </p:grpSpPr>
        <p:sp>
          <p:nvSpPr>
            <p:cNvPr id="129" name="Rectangle: Rounded Corners 128">
              <a:extLst>
                <a:ext uri="{FF2B5EF4-FFF2-40B4-BE49-F238E27FC236}">
                  <a16:creationId xmlns:a16="http://schemas.microsoft.com/office/drawing/2014/main" id="{AA662AAC-AF6B-405B-8AA1-F388A8D94806}"/>
                </a:ext>
              </a:extLst>
            </p:cNvPr>
            <p:cNvSpPr/>
            <p:nvPr/>
          </p:nvSpPr>
          <p:spPr bwMode="auto">
            <a:xfrm>
              <a:off x="9963525" y="2915629"/>
              <a:ext cx="869459" cy="732872"/>
            </a:xfrm>
            <a:prstGeom prst="roundRect">
              <a:avLst>
                <a:gd name="adj" fmla="val 3125"/>
              </a:avLst>
            </a:prstGeom>
            <a:solidFill>
              <a:srgbClr val="FFFFFF"/>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884DBD53-0D69-4494-AED8-B27065956C84}"/>
                </a:ext>
              </a:extLst>
            </p:cNvPr>
            <p:cNvSpPr txBox="1">
              <a:spLocks/>
            </p:cNvSpPr>
            <p:nvPr/>
          </p:nvSpPr>
          <p:spPr>
            <a:xfrm>
              <a:off x="9963525" y="2746464"/>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a:t>
              </a:r>
            </a:p>
          </p:txBody>
        </p:sp>
        <p:sp>
          <p:nvSpPr>
            <p:cNvPr id="128" name="Rectangle: Rounded Corners 127">
              <a:extLst>
                <a:ext uri="{FF2B5EF4-FFF2-40B4-BE49-F238E27FC236}">
                  <a16:creationId xmlns:a16="http://schemas.microsoft.com/office/drawing/2014/main" id="{23A7607D-D4C4-461A-B70F-1B260720B455}"/>
                </a:ext>
              </a:extLst>
            </p:cNvPr>
            <p:cNvSpPr/>
            <p:nvPr/>
          </p:nvSpPr>
          <p:spPr bwMode="auto">
            <a:xfrm>
              <a:off x="10044651" y="3015271"/>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Freeform: Shape 129">
              <a:extLst>
                <a:ext uri="{FF2B5EF4-FFF2-40B4-BE49-F238E27FC236}">
                  <a16:creationId xmlns:a16="http://schemas.microsoft.com/office/drawing/2014/main" id="{9AE35FC6-0821-4DAF-BC30-8A6112F9C885}"/>
                </a:ext>
              </a:extLst>
            </p:cNvPr>
            <p:cNvSpPr/>
            <p:nvPr/>
          </p:nvSpPr>
          <p:spPr>
            <a:xfrm>
              <a:off x="10680106" y="3108217"/>
              <a:ext cx="317266" cy="34769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41" name="Graphic 140">
              <a:extLst>
                <a:ext uri="{FF2B5EF4-FFF2-40B4-BE49-F238E27FC236}">
                  <a16:creationId xmlns:a16="http://schemas.microsoft.com/office/drawing/2014/main" id="{B10B82D2-9A96-4458-AE3A-BB8B8B0C035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148250" y="3097834"/>
              <a:ext cx="326390" cy="368463"/>
            </a:xfrm>
            <a:prstGeom prst="rect">
              <a:avLst/>
            </a:prstGeom>
          </p:spPr>
        </p:pic>
      </p:grpSp>
      <p:cxnSp>
        <p:nvCxnSpPr>
          <p:cNvPr id="18" name="Connector: Elbow 17">
            <a:extLst>
              <a:ext uri="{FF2B5EF4-FFF2-40B4-BE49-F238E27FC236}">
                <a16:creationId xmlns:a16="http://schemas.microsoft.com/office/drawing/2014/main" id="{113898EF-74DA-4227-8310-4BE1F16A398A}"/>
              </a:ext>
            </a:extLst>
          </p:cNvPr>
          <p:cNvCxnSpPr>
            <a:stCxn id="122" idx="1"/>
            <a:endCxn id="46" idx="3"/>
          </p:cNvCxnSpPr>
          <p:nvPr/>
        </p:nvCxnSpPr>
        <p:spPr>
          <a:xfrm rot="10800000">
            <a:off x="8281817" y="2535008"/>
            <a:ext cx="777240" cy="433207"/>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B9A6A651-026D-4E53-9E70-21CEE00F56F3}"/>
              </a:ext>
            </a:extLst>
          </p:cNvPr>
          <p:cNvCxnSpPr>
            <a:cxnSpLocks/>
            <a:stCxn id="122" idx="1"/>
            <a:endCxn id="128" idx="3"/>
          </p:cNvCxnSpPr>
          <p:nvPr/>
        </p:nvCxnSpPr>
        <p:spPr>
          <a:xfrm rot="10800000" flipV="1">
            <a:off x="8281817" y="2968214"/>
            <a:ext cx="777240" cy="61767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5B76E82-E672-4BD6-8F24-9EB67D12EA86}"/>
              </a:ext>
            </a:extLst>
          </p:cNvPr>
          <p:cNvGrpSpPr/>
          <p:nvPr/>
        </p:nvGrpSpPr>
        <p:grpSpPr>
          <a:xfrm>
            <a:off x="7093274" y="4328520"/>
            <a:ext cx="1218575" cy="338186"/>
            <a:chOff x="7093274" y="4328520"/>
            <a:chExt cx="1218575" cy="338186"/>
          </a:xfrm>
        </p:grpSpPr>
        <p:sp>
          <p:nvSpPr>
            <p:cNvPr id="164" name="arrow_24" title="Icon of an arrow pointing out of a box">
              <a:extLst>
                <a:ext uri="{FF2B5EF4-FFF2-40B4-BE49-F238E27FC236}">
                  <a16:creationId xmlns:a16="http://schemas.microsoft.com/office/drawing/2014/main" id="{4C37B716-BBD3-465C-A69D-1EC3854E51DD}"/>
                </a:ext>
              </a:extLst>
            </p:cNvPr>
            <p:cNvSpPr>
              <a:spLocks noChangeAspect="1" noEditPoints="1"/>
            </p:cNvSpPr>
            <p:nvPr/>
          </p:nvSpPr>
          <p:spPr bwMode="auto">
            <a:xfrm>
              <a:off x="7093274" y="4328520"/>
              <a:ext cx="442818" cy="338186"/>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9" name="Title 1">
              <a:extLst>
                <a:ext uri="{FF2B5EF4-FFF2-40B4-BE49-F238E27FC236}">
                  <a16:creationId xmlns:a16="http://schemas.microsoft.com/office/drawing/2014/main" id="{9FDB7ADF-51AD-4DC6-B218-0D8D878C890E}"/>
                </a:ext>
              </a:extLst>
            </p:cNvPr>
            <p:cNvSpPr txBox="1">
              <a:spLocks/>
            </p:cNvSpPr>
            <p:nvPr/>
          </p:nvSpPr>
          <p:spPr>
            <a:xfrm>
              <a:off x="7609979" y="4374503"/>
              <a:ext cx="7018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Scaling</a:t>
              </a:r>
            </a:p>
          </p:txBody>
        </p:sp>
      </p:grpSp>
      <p:grpSp>
        <p:nvGrpSpPr>
          <p:cNvPr id="224" name="Group 223">
            <a:extLst>
              <a:ext uri="{FF2B5EF4-FFF2-40B4-BE49-F238E27FC236}">
                <a16:creationId xmlns:a16="http://schemas.microsoft.com/office/drawing/2014/main" id="{20A21BF3-1F29-406F-9FEA-AEC4D0AD6B43}"/>
              </a:ext>
            </a:extLst>
          </p:cNvPr>
          <p:cNvGrpSpPr/>
          <p:nvPr/>
        </p:nvGrpSpPr>
        <p:grpSpPr>
          <a:xfrm>
            <a:off x="7098254" y="4893288"/>
            <a:ext cx="1079750" cy="380459"/>
            <a:chOff x="7098254" y="4893288"/>
            <a:chExt cx="1079750" cy="380459"/>
          </a:xfrm>
        </p:grpSpPr>
        <p:sp>
          <p:nvSpPr>
            <p:cNvPr id="166" name="Database_EFC7" title="Icon of a cylinder">
              <a:extLst>
                <a:ext uri="{FF2B5EF4-FFF2-40B4-BE49-F238E27FC236}">
                  <a16:creationId xmlns:a16="http://schemas.microsoft.com/office/drawing/2014/main" id="{E660DB04-29B3-4AB0-BB43-3C3B928DE176}"/>
                </a:ext>
              </a:extLst>
            </p:cNvPr>
            <p:cNvSpPr>
              <a:spLocks noChangeAspect="1" noEditPoints="1"/>
            </p:cNvSpPr>
            <p:nvPr/>
          </p:nvSpPr>
          <p:spPr bwMode="auto">
            <a:xfrm>
              <a:off x="7098254" y="4893288"/>
              <a:ext cx="292697" cy="38045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Title 1">
              <a:extLst>
                <a:ext uri="{FF2B5EF4-FFF2-40B4-BE49-F238E27FC236}">
                  <a16:creationId xmlns:a16="http://schemas.microsoft.com/office/drawing/2014/main" id="{0BF8EE14-A88D-4A4B-828A-BEAD10B43555}"/>
                </a:ext>
              </a:extLst>
            </p:cNvPr>
            <p:cNvSpPr txBox="1">
              <a:spLocks/>
            </p:cNvSpPr>
            <p:nvPr/>
          </p:nvSpPr>
          <p:spPr>
            <a:xfrm>
              <a:off x="7476134" y="4960407"/>
              <a:ext cx="7018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Reliable</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Collections</a:t>
              </a:r>
            </a:p>
          </p:txBody>
        </p:sp>
      </p:grpSp>
      <p:grpSp>
        <p:nvGrpSpPr>
          <p:cNvPr id="30" name="Group 29">
            <a:extLst>
              <a:ext uri="{FF2B5EF4-FFF2-40B4-BE49-F238E27FC236}">
                <a16:creationId xmlns:a16="http://schemas.microsoft.com/office/drawing/2014/main" id="{00D797A3-2CBD-426B-93E5-C1D8EEC65CAB}"/>
              </a:ext>
            </a:extLst>
          </p:cNvPr>
          <p:cNvGrpSpPr/>
          <p:nvPr/>
        </p:nvGrpSpPr>
        <p:grpSpPr>
          <a:xfrm>
            <a:off x="8387332" y="4307384"/>
            <a:ext cx="1086734" cy="380459"/>
            <a:chOff x="8387332" y="4307384"/>
            <a:chExt cx="1086734" cy="380459"/>
          </a:xfrm>
        </p:grpSpPr>
        <p:sp>
          <p:nvSpPr>
            <p:cNvPr id="165" name="Database_EFC7" title="Icon of a cylinder">
              <a:extLst>
                <a:ext uri="{FF2B5EF4-FFF2-40B4-BE49-F238E27FC236}">
                  <a16:creationId xmlns:a16="http://schemas.microsoft.com/office/drawing/2014/main" id="{6BC89960-4C8B-4435-A2E0-5D6A8B99D223}"/>
                </a:ext>
              </a:extLst>
            </p:cNvPr>
            <p:cNvSpPr>
              <a:spLocks noChangeAspect="1" noEditPoints="1"/>
            </p:cNvSpPr>
            <p:nvPr/>
          </p:nvSpPr>
          <p:spPr bwMode="auto">
            <a:xfrm>
              <a:off x="8387332" y="4307384"/>
              <a:ext cx="292697" cy="38045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Title 1">
              <a:extLst>
                <a:ext uri="{FF2B5EF4-FFF2-40B4-BE49-F238E27FC236}">
                  <a16:creationId xmlns:a16="http://schemas.microsoft.com/office/drawing/2014/main" id="{0884D45B-525D-400E-9BF1-2BA35507AB6F}"/>
                </a:ext>
              </a:extLst>
            </p:cNvPr>
            <p:cNvSpPr txBox="1">
              <a:spLocks/>
            </p:cNvSpPr>
            <p:nvPr/>
          </p:nvSpPr>
          <p:spPr>
            <a:xfrm>
              <a:off x="8772196" y="4436058"/>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Volumes</a:t>
              </a:r>
            </a:p>
          </p:txBody>
        </p:sp>
      </p:grpSp>
      <p:grpSp>
        <p:nvGrpSpPr>
          <p:cNvPr id="225" name="Group 224">
            <a:extLst>
              <a:ext uri="{FF2B5EF4-FFF2-40B4-BE49-F238E27FC236}">
                <a16:creationId xmlns:a16="http://schemas.microsoft.com/office/drawing/2014/main" id="{2D720D32-F7EC-4D41-9CD4-D5B693624BF1}"/>
              </a:ext>
            </a:extLst>
          </p:cNvPr>
          <p:cNvGrpSpPr/>
          <p:nvPr/>
        </p:nvGrpSpPr>
        <p:grpSpPr>
          <a:xfrm>
            <a:off x="8358298" y="4872151"/>
            <a:ext cx="1115768" cy="422733"/>
            <a:chOff x="8358298" y="4872151"/>
            <a:chExt cx="1115768" cy="422733"/>
          </a:xfrm>
        </p:grpSpPr>
        <p:sp>
          <p:nvSpPr>
            <p:cNvPr id="167" name="Lock" title="Icon of a padlock">
              <a:extLst>
                <a:ext uri="{FF2B5EF4-FFF2-40B4-BE49-F238E27FC236}">
                  <a16:creationId xmlns:a16="http://schemas.microsoft.com/office/drawing/2014/main" id="{2BC13920-BBE9-4483-A32B-4D04A2342FA7}"/>
                </a:ext>
              </a:extLst>
            </p:cNvPr>
            <p:cNvSpPr>
              <a:spLocks noChangeAspect="1" noEditPoints="1"/>
            </p:cNvSpPr>
            <p:nvPr/>
          </p:nvSpPr>
          <p:spPr bwMode="auto">
            <a:xfrm>
              <a:off x="8358298" y="4872151"/>
              <a:ext cx="302460" cy="422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Title 1">
              <a:extLst>
                <a:ext uri="{FF2B5EF4-FFF2-40B4-BE49-F238E27FC236}">
                  <a16:creationId xmlns:a16="http://schemas.microsoft.com/office/drawing/2014/main" id="{FDE12E31-17E1-4341-83AC-7A7FCE0B07ED}"/>
                </a:ext>
              </a:extLst>
            </p:cNvPr>
            <p:cNvSpPr txBox="1">
              <a:spLocks/>
            </p:cNvSpPr>
            <p:nvPr/>
          </p:nvSpPr>
          <p:spPr>
            <a:xfrm>
              <a:off x="8772196" y="5021962"/>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Secrets</a:t>
              </a:r>
            </a:p>
          </p:txBody>
        </p:sp>
      </p:grpSp>
      <p:grpSp>
        <p:nvGrpSpPr>
          <p:cNvPr id="31" name="Group 30">
            <a:extLst>
              <a:ext uri="{FF2B5EF4-FFF2-40B4-BE49-F238E27FC236}">
                <a16:creationId xmlns:a16="http://schemas.microsoft.com/office/drawing/2014/main" id="{494A67C7-D478-4A0B-89A0-6F3ECED735AA}"/>
              </a:ext>
            </a:extLst>
          </p:cNvPr>
          <p:cNvGrpSpPr/>
          <p:nvPr/>
        </p:nvGrpSpPr>
        <p:grpSpPr>
          <a:xfrm>
            <a:off x="9376574" y="4300487"/>
            <a:ext cx="857336" cy="394252"/>
            <a:chOff x="9376574" y="4300487"/>
            <a:chExt cx="857336" cy="394252"/>
          </a:xfrm>
        </p:grpSpPr>
        <p:sp>
          <p:nvSpPr>
            <p:cNvPr id="168" name="strategy" title="Icon of two circles and a curved arrow winding between three exes connecting them">
              <a:extLst>
                <a:ext uri="{FF2B5EF4-FFF2-40B4-BE49-F238E27FC236}">
                  <a16:creationId xmlns:a16="http://schemas.microsoft.com/office/drawing/2014/main" id="{FCB84EC8-D605-4052-9C38-D7F5B7EA9E8D}"/>
                </a:ext>
              </a:extLst>
            </p:cNvPr>
            <p:cNvSpPr>
              <a:spLocks noChangeAspect="1" noEditPoints="1"/>
            </p:cNvSpPr>
            <p:nvPr/>
          </p:nvSpPr>
          <p:spPr bwMode="auto">
            <a:xfrm>
              <a:off x="9376574" y="4300487"/>
              <a:ext cx="295913" cy="39425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Title 1">
              <a:extLst>
                <a:ext uri="{FF2B5EF4-FFF2-40B4-BE49-F238E27FC236}">
                  <a16:creationId xmlns:a16="http://schemas.microsoft.com/office/drawing/2014/main" id="{ECC3CD74-3596-482B-8D89-56402C48BA9A}"/>
                </a:ext>
              </a:extLst>
            </p:cNvPr>
            <p:cNvSpPr txBox="1">
              <a:spLocks/>
            </p:cNvSpPr>
            <p:nvPr/>
          </p:nvSpPr>
          <p:spPr>
            <a:xfrm>
              <a:off x="9776710" y="4436058"/>
              <a:ext cx="4572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Routing</a:t>
              </a:r>
            </a:p>
          </p:txBody>
        </p:sp>
      </p:grpSp>
      <p:grpSp>
        <p:nvGrpSpPr>
          <p:cNvPr id="23" name="Group 22">
            <a:extLst>
              <a:ext uri="{FF2B5EF4-FFF2-40B4-BE49-F238E27FC236}">
                <a16:creationId xmlns:a16="http://schemas.microsoft.com/office/drawing/2014/main" id="{9EA87008-9064-475F-A808-47BB8952081A}"/>
              </a:ext>
            </a:extLst>
          </p:cNvPr>
          <p:cNvGrpSpPr/>
          <p:nvPr/>
        </p:nvGrpSpPr>
        <p:grpSpPr>
          <a:xfrm>
            <a:off x="5792433" y="2616841"/>
            <a:ext cx="701870" cy="684294"/>
            <a:chOff x="5387266" y="2340943"/>
            <a:chExt cx="701870" cy="684294"/>
          </a:xfrm>
        </p:grpSpPr>
        <p:sp>
          <p:nvSpPr>
            <p:cNvPr id="176" name="globe_6" title="Icon of a monitor in front of a sphere made of lines">
              <a:extLst>
                <a:ext uri="{FF2B5EF4-FFF2-40B4-BE49-F238E27FC236}">
                  <a16:creationId xmlns:a16="http://schemas.microsoft.com/office/drawing/2014/main" id="{922B76FA-CA72-479C-B24F-E8B056168EF1}"/>
                </a:ext>
              </a:extLst>
            </p:cNvPr>
            <p:cNvSpPr>
              <a:spLocks noChangeAspect="1" noEditPoints="1"/>
            </p:cNvSpPr>
            <p:nvPr/>
          </p:nvSpPr>
          <p:spPr bwMode="auto">
            <a:xfrm>
              <a:off x="5504037" y="2523539"/>
              <a:ext cx="468328" cy="50169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Title 1">
              <a:extLst>
                <a:ext uri="{FF2B5EF4-FFF2-40B4-BE49-F238E27FC236}">
                  <a16:creationId xmlns:a16="http://schemas.microsoft.com/office/drawing/2014/main" id="{2BA2C6DA-CE93-4EB8-A193-9EB6976B2491}"/>
                </a:ext>
              </a:extLst>
            </p:cNvPr>
            <p:cNvSpPr txBox="1">
              <a:spLocks/>
            </p:cNvSpPr>
            <p:nvPr/>
          </p:nvSpPr>
          <p:spPr>
            <a:xfrm>
              <a:off x="5387266" y="2340943"/>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25" name="Straight Arrow Connector 24">
            <a:extLst>
              <a:ext uri="{FF2B5EF4-FFF2-40B4-BE49-F238E27FC236}">
                <a16:creationId xmlns:a16="http://schemas.microsoft.com/office/drawing/2014/main" id="{D6975FB3-D060-4ACD-BB4F-1A0D870DFCCE}"/>
              </a:ext>
            </a:extLst>
          </p:cNvPr>
          <p:cNvCxnSpPr>
            <a:stCxn id="176" idx="23"/>
          </p:cNvCxnSpPr>
          <p:nvPr/>
        </p:nvCxnSpPr>
        <p:spPr>
          <a:xfrm>
            <a:off x="6377532" y="3018733"/>
            <a:ext cx="699565" cy="568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544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61099"/>
            <a:ext cx="13628915" cy="722811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quotes:1</a:t>
            </a:r>
          </a:p>
          <a:p>
            <a:pPr defTabSz="1218966">
              <a:defRPr/>
            </a:pPr>
            <a:r>
              <a:rPr lang="en-US" sz="1176" b="1" kern="0">
                <a:solidFill>
                  <a:schemeClr val="bg1"/>
                </a:solidFill>
                <a:latin typeface="Consolas" panose="020B0609020204030204" pitchFamily="49" charset="0"/>
              </a:rPr>
              <a:t>docker build –t important:1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quotes:1</a:t>
            </a:r>
          </a:p>
          <a:p>
            <a:pPr defTabSz="1218966">
              <a:defRPr/>
            </a:pPr>
            <a:r>
              <a:rPr lang="en-US" sz="1176" b="1" kern="0">
                <a:solidFill>
                  <a:schemeClr val="bg1"/>
                </a:solidFill>
                <a:latin typeface="Consolas" panose="020B0609020204030204" pitchFamily="49" charset="0"/>
              </a:rPr>
              <a:t>docker push important:1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latin typeface="Calibri"/>
                </a:rPr>
                <a:t>important:1</a:t>
              </a:r>
            </a:p>
            <a:p>
              <a:pPr algn="ctr" defTabSz="1218966">
                <a:defRPr/>
              </a:pPr>
              <a:r>
                <a:rPr lang="en-US" sz="600" kern="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latin typeface="Calibri"/>
                </a:rPr>
                <a:t>quotes:1</a:t>
              </a:r>
            </a:p>
            <a:p>
              <a:pPr algn="ctr" defTabSz="1218966">
                <a:defRPr/>
              </a:pPr>
              <a:r>
                <a:rPr lang="en-US" sz="600" kern="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quotes:1</a:t>
              </a:r>
            </a:p>
            <a:p>
              <a:pPr algn="ctr" defTabSz="1218966">
                <a:defRPr/>
              </a:pPr>
              <a:r>
                <a:rPr lang="en-US" sz="600"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quotes:1</a:t>
              </a:r>
            </a:p>
            <a:p>
              <a:pPr algn="ctr" defTabSz="1218966">
                <a:defRPr/>
              </a:pPr>
              <a:r>
                <a:rPr lang="en-US" sz="600"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a:solidFill>
                    <a:srgbClr val="353535"/>
                  </a:solidFill>
                  <a:latin typeface="Calibri"/>
                </a:rPr>
                <a:t>important:1</a:t>
              </a:r>
            </a:p>
            <a:p>
              <a:pPr lvl="0" algn="ctr" defTabSz="1218966">
                <a:defRPr/>
              </a:pPr>
              <a:r>
                <a:rPr lang="en-US" sz="600" kern="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quotes:1</a:t>
              </a:r>
            </a:p>
            <a:p>
              <a:pPr lvl="0" algn="ctr" defTabSz="1218966">
                <a:defRPr/>
              </a:pPr>
              <a:r>
                <a:rPr lang="en-US" sz="600" kern="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a:solidFill>
                    <a:srgbClr val="353535"/>
                  </a:solidFill>
                  <a:latin typeface="Calibri"/>
                </a:rPr>
                <a:t>important:1</a:t>
              </a:r>
            </a:p>
            <a:p>
              <a:pPr lvl="0" algn="ctr" defTabSz="1218966">
                <a:defRPr/>
              </a:pPr>
              <a:r>
                <a:rPr lang="en-US" sz="600" kern="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quotes:1</a:t>
              </a:r>
            </a:p>
            <a:p>
              <a:pPr lvl="0" algn="ctr" defTabSz="1218966">
                <a:defRPr/>
              </a:pPr>
              <a:r>
                <a:rPr lang="en-US" sz="600" kern="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quotes:1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a:solidFill>
                  <a:srgbClr val="353535"/>
                </a:solidFill>
                <a:latin typeface="Calibri"/>
              </a:rPr>
              <a:t>important:1</a:t>
            </a:r>
          </a:p>
          <a:p>
            <a:pPr lvl="0" algn="ctr" defTabSz="1218966">
              <a:defRPr/>
            </a:pPr>
            <a:r>
              <a:rPr lang="en-US" sz="687" kern="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a:solidFill>
                  <a:srgbClr val="353535"/>
                </a:solidFill>
                <a:latin typeface="Calibri"/>
              </a:rPr>
              <a:t>quotes:1</a:t>
            </a:r>
          </a:p>
          <a:p>
            <a:pPr lvl="0" algn="ctr" defTabSz="1218966">
              <a:defRPr/>
            </a:pPr>
            <a:r>
              <a:rPr lang="en-US" sz="687" kern="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a:solidFill>
                  <a:srgbClr val="353535"/>
                </a:solidFill>
                <a:latin typeface="Calibri"/>
              </a:rPr>
              <a:t>quotes:1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a:solidFill>
                  <a:srgbClr val="353535"/>
                </a:solidFill>
                <a:latin typeface="Calibri"/>
              </a:rPr>
              <a:t>quotes:1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87" kern="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07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922F-E179-4788-B826-4153FBEAC3EA}"/>
              </a:ext>
            </a:extLst>
          </p:cNvPr>
          <p:cNvSpPr>
            <a:spLocks noGrp="1"/>
          </p:cNvSpPr>
          <p:nvPr>
            <p:ph type="title"/>
          </p:nvPr>
        </p:nvSpPr>
        <p:spPr/>
        <p:txBody>
          <a:bodyPr/>
          <a:lstStyle/>
          <a:p>
            <a:r>
              <a:rPr lang="en-US" sz="5650">
                <a:cs typeface="Segoe UI Light"/>
              </a:rPr>
              <a:t>Thank You!</a:t>
            </a:r>
            <a:endParaRPr lang="en-US"/>
          </a:p>
        </p:txBody>
      </p:sp>
      <p:sp>
        <p:nvSpPr>
          <p:cNvPr id="3" name="Content Placeholder 2">
            <a:extLst>
              <a:ext uri="{FF2B5EF4-FFF2-40B4-BE49-F238E27FC236}">
                <a16:creationId xmlns:a16="http://schemas.microsoft.com/office/drawing/2014/main" id="{376F5F18-558B-412C-A4D9-36DCA94A11DA}"/>
              </a:ext>
            </a:extLst>
          </p:cNvPr>
          <p:cNvSpPr>
            <a:spLocks noGrp="1"/>
          </p:cNvSpPr>
          <p:nvPr>
            <p:ph sz="quarter" idx="10"/>
          </p:nvPr>
        </p:nvSpPr>
        <p:spPr>
          <a:xfrm>
            <a:off x="1866077" y="3709190"/>
            <a:ext cx="5378549" cy="661720"/>
          </a:xfrm>
        </p:spPr>
        <p:txBody>
          <a:bodyPr vert="horz" wrap="square" lIns="146304" tIns="91440" rIns="146304" bIns="91440" rtlCol="0" anchor="t">
            <a:spAutoFit/>
          </a:bodyPr>
          <a:lstStyle/>
          <a:p>
            <a:r>
              <a:rPr lang="en-US" sz="1550">
                <a:solidFill>
                  <a:schemeClr val="tx1"/>
                </a:solidFill>
                <a:cs typeface="Segoe UI"/>
              </a:rPr>
              <a:t>Please fill out survey</a:t>
            </a:r>
          </a:p>
          <a:p>
            <a:endParaRPr lang="en-US" sz="1550">
              <a:cs typeface="Segoe UI"/>
            </a:endParaRPr>
          </a:p>
        </p:txBody>
      </p:sp>
      <p:pic>
        <p:nvPicPr>
          <p:cNvPr id="4" name="Picture 3" descr="A picture containing indoor, black, crossword puzzle, piece&#10;&#10;Description generated with high confidence">
            <a:extLst>
              <a:ext uri="{FF2B5EF4-FFF2-40B4-BE49-F238E27FC236}">
                <a16:creationId xmlns:a16="http://schemas.microsoft.com/office/drawing/2014/main" id="{B8A271F6-B212-4765-9BA1-F77ADBFC1836}"/>
              </a:ext>
            </a:extLst>
          </p:cNvPr>
          <p:cNvPicPr>
            <a:picLocks noChangeAspect="1"/>
          </p:cNvPicPr>
          <p:nvPr/>
        </p:nvPicPr>
        <p:blipFill>
          <a:blip r:embed="rId2"/>
          <a:stretch>
            <a:fillRect/>
          </a:stretch>
        </p:blipFill>
        <p:spPr>
          <a:xfrm>
            <a:off x="5015753" y="3312459"/>
            <a:ext cx="1454524" cy="1454524"/>
          </a:xfrm>
          <a:prstGeom prst="rect">
            <a:avLst/>
          </a:prstGeom>
        </p:spPr>
      </p:pic>
      <p:sp>
        <p:nvSpPr>
          <p:cNvPr id="5" name="TextBox 2">
            <a:extLst>
              <a:ext uri="{FF2B5EF4-FFF2-40B4-BE49-F238E27FC236}">
                <a16:creationId xmlns:a16="http://schemas.microsoft.com/office/drawing/2014/main" id="{6549DFAF-56A0-4A90-9A04-DF1D9EE10E7C}"/>
              </a:ext>
            </a:extLst>
          </p:cNvPr>
          <p:cNvSpPr txBox="1"/>
          <p:nvPr/>
        </p:nvSpPr>
        <p:spPr>
          <a:xfrm>
            <a:off x="3183591" y="4517090"/>
            <a:ext cx="274320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2000">
              <a:cs typeface="Segoe UI"/>
            </a:endParaRPr>
          </a:p>
        </p:txBody>
      </p:sp>
    </p:spTree>
    <p:extLst>
      <p:ext uri="{BB962C8B-B14F-4D97-AF65-F5344CB8AC3E}">
        <p14:creationId xmlns:p14="http://schemas.microsoft.com/office/powerpoint/2010/main" val="27367074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4EA946D-B3E1-40F3-B616-42A1C23B39CB}"/>
              </a:ext>
            </a:extLst>
          </p:cNvPr>
          <p:cNvGrpSpPr/>
          <p:nvPr/>
        </p:nvGrpSpPr>
        <p:grpSpPr>
          <a:xfrm>
            <a:off x="2281990" y="2407270"/>
            <a:ext cx="164160" cy="1583283"/>
            <a:chOff x="2124673" y="2295425"/>
            <a:chExt cx="164160" cy="1583283"/>
          </a:xfrm>
        </p:grpSpPr>
        <p:sp>
          <p:nvSpPr>
            <p:cNvPr id="11" name="Right Triangle 10">
              <a:extLst>
                <a:ext uri="{FF2B5EF4-FFF2-40B4-BE49-F238E27FC236}">
                  <a16:creationId xmlns:a16="http://schemas.microsoft.com/office/drawing/2014/main" id="{B9C8B9DF-C65D-4757-A414-794B276B205A}"/>
                </a:ext>
              </a:extLst>
            </p:cNvPr>
            <p:cNvSpPr/>
            <p:nvPr/>
          </p:nvSpPr>
          <p:spPr bwMode="auto">
            <a:xfrm>
              <a:off x="2124673" y="2295425"/>
              <a:ext cx="164160" cy="28277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ight Triangle 80">
              <a:extLst>
                <a:ext uri="{FF2B5EF4-FFF2-40B4-BE49-F238E27FC236}">
                  <a16:creationId xmlns:a16="http://schemas.microsoft.com/office/drawing/2014/main" id="{E27881E4-1BE8-492D-A3E7-31726BB6A598}"/>
                </a:ext>
              </a:extLst>
            </p:cNvPr>
            <p:cNvSpPr/>
            <p:nvPr/>
          </p:nvSpPr>
          <p:spPr bwMode="auto">
            <a:xfrm flipV="1">
              <a:off x="2124673" y="3626635"/>
              <a:ext cx="164160" cy="252073"/>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Rectangle: Rounded Corners 7">
            <a:extLst>
              <a:ext uri="{FF2B5EF4-FFF2-40B4-BE49-F238E27FC236}">
                <a16:creationId xmlns:a16="http://schemas.microsoft.com/office/drawing/2014/main" id="{48982F3B-5D93-4F8E-A749-EE386B5A8639}"/>
              </a:ext>
            </a:extLst>
          </p:cNvPr>
          <p:cNvSpPr/>
          <p:nvPr/>
        </p:nvSpPr>
        <p:spPr bwMode="auto">
          <a:xfrm>
            <a:off x="-1517649" y="2627139"/>
            <a:ext cx="13415962" cy="1176186"/>
          </a:xfrm>
          <a:prstGeom prst="roundRect">
            <a:avLst>
              <a:gd name="adj" fmla="val 50000"/>
            </a:avLst>
          </a:prstGeom>
          <a:solidFill>
            <a:schemeClr val="bg1"/>
          </a:solidFill>
          <a:ln w="25400" cap="flat" cmpd="sng" algn="ctr">
            <a:gradFill flip="none" rotWithShape="1">
              <a:gsLst>
                <a:gs pos="18000">
                  <a:schemeClr val="accent1">
                    <a:lumMod val="5000"/>
                    <a:lumOff val="95000"/>
                  </a:schemeClr>
                </a:gs>
                <a:gs pos="69000">
                  <a:schemeClr val="accent1">
                    <a:lumMod val="45000"/>
                    <a:lumOff val="55000"/>
                  </a:schemeClr>
                </a:gs>
                <a:gs pos="100000">
                  <a:schemeClr val="accent1"/>
                </a:gs>
              </a:gsLst>
              <a:lin ang="0" scaled="1"/>
              <a:tileRect/>
            </a:gra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8263" y="880012"/>
            <a:ext cx="11018520" cy="553998"/>
          </a:xfrm>
        </p:spPr>
        <p:txBody>
          <a:body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The </a:t>
            </a:r>
            <a:r>
              <a:rPr lang="en-US">
                <a:solidFill>
                  <a:srgbClr val="0078D4"/>
                </a:solidFill>
                <a:latin typeface="Selawik Semibold" panose="020B0702040204020203" pitchFamily="34" charset="0"/>
                <a:cs typeface="Segoe UI Light" panose="020B0502040204020203" pitchFamily="34" charset="0"/>
              </a:rPr>
              <a:t>journey</a:t>
            </a:r>
            <a:r>
              <a:rPr lang="en-US">
                <a:solidFill>
                  <a:srgbClr val="000000"/>
                </a:solidFill>
                <a:latin typeface="Segoe UI Light" panose="020B0502040204020203" pitchFamily="34" charset="0"/>
                <a:cs typeface="Segoe UI Light" panose="020B0502040204020203" pitchFamily="34" charset="0"/>
              </a:rPr>
              <a:t> to the cloud</a:t>
            </a:r>
          </a:p>
        </p:txBody>
      </p:sp>
      <p:grpSp>
        <p:nvGrpSpPr>
          <p:cNvPr id="17" name="Group 16">
            <a:extLst>
              <a:ext uri="{FF2B5EF4-FFF2-40B4-BE49-F238E27FC236}">
                <a16:creationId xmlns:a16="http://schemas.microsoft.com/office/drawing/2014/main" id="{27CEA3B7-8012-48ED-BB20-E203E895A1C1}"/>
              </a:ext>
            </a:extLst>
          </p:cNvPr>
          <p:cNvGrpSpPr/>
          <p:nvPr/>
        </p:nvGrpSpPr>
        <p:grpSpPr>
          <a:xfrm>
            <a:off x="2812025" y="2847847"/>
            <a:ext cx="8430223" cy="773910"/>
            <a:chOff x="2884163" y="2736002"/>
            <a:chExt cx="8193151" cy="773910"/>
          </a:xfrm>
        </p:grpSpPr>
        <p:sp>
          <p:nvSpPr>
            <p:cNvPr id="118" name="TextBox 117">
              <a:extLst>
                <a:ext uri="{FF2B5EF4-FFF2-40B4-BE49-F238E27FC236}">
                  <a16:creationId xmlns:a16="http://schemas.microsoft.com/office/drawing/2014/main" id="{C1D12F56-990C-4992-938C-17ABBAFA08F3}"/>
                </a:ext>
              </a:extLst>
            </p:cNvPr>
            <p:cNvSpPr txBox="1"/>
            <p:nvPr/>
          </p:nvSpPr>
          <p:spPr>
            <a:xfrm>
              <a:off x="10365031" y="2736002"/>
              <a:ext cx="71228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j-lt"/>
                  <a:cs typeface="Segoe UI Semibold" panose="020B0702040204020203" pitchFamily="34" charset="0"/>
                </a:rPr>
                <a:t>SaaS</a:t>
              </a:r>
            </a:p>
          </p:txBody>
        </p:sp>
        <p:sp>
          <p:nvSpPr>
            <p:cNvPr id="100" name="TextBox 99">
              <a:extLst>
                <a:ext uri="{FF2B5EF4-FFF2-40B4-BE49-F238E27FC236}">
                  <a16:creationId xmlns:a16="http://schemas.microsoft.com/office/drawing/2014/main" id="{176EC09B-A59B-4158-B447-8BE0565E06C7}"/>
                </a:ext>
              </a:extLst>
            </p:cNvPr>
            <p:cNvSpPr txBox="1"/>
            <p:nvPr/>
          </p:nvSpPr>
          <p:spPr>
            <a:xfrm>
              <a:off x="7724876" y="2736002"/>
              <a:ext cx="173029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j-lt"/>
                  <a:cs typeface="Segoe UI Semibold" panose="020B0702040204020203" pitchFamily="34" charset="0"/>
                </a:rPr>
                <a:t>Cloud-Native</a:t>
              </a:r>
            </a:p>
          </p:txBody>
        </p:sp>
        <p:sp>
          <p:nvSpPr>
            <p:cNvPr id="177" name="TextBox 176">
              <a:extLst>
                <a:ext uri="{FF2B5EF4-FFF2-40B4-BE49-F238E27FC236}">
                  <a16:creationId xmlns:a16="http://schemas.microsoft.com/office/drawing/2014/main" id="{DFEA74E7-0229-43EE-9DD5-076173DF2C4C}"/>
                </a:ext>
              </a:extLst>
            </p:cNvPr>
            <p:cNvSpPr txBox="1"/>
            <p:nvPr/>
          </p:nvSpPr>
          <p:spPr>
            <a:xfrm>
              <a:off x="2884163" y="3159047"/>
              <a:ext cx="53113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Rehost</a:t>
              </a:r>
            </a:p>
          </p:txBody>
        </p:sp>
        <p:sp>
          <p:nvSpPr>
            <p:cNvPr id="178" name="TextBox 177">
              <a:extLst>
                <a:ext uri="{FF2B5EF4-FFF2-40B4-BE49-F238E27FC236}">
                  <a16:creationId xmlns:a16="http://schemas.microsoft.com/office/drawing/2014/main" id="{EF3BBB21-4E00-4448-96BE-0ABCA3D9CBB3}"/>
                </a:ext>
              </a:extLst>
            </p:cNvPr>
            <p:cNvSpPr txBox="1"/>
            <p:nvPr/>
          </p:nvSpPr>
          <p:spPr>
            <a:xfrm>
              <a:off x="4311651" y="3159047"/>
              <a:ext cx="679790"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Refactor</a:t>
              </a:r>
            </a:p>
          </p:txBody>
        </p:sp>
        <p:sp>
          <p:nvSpPr>
            <p:cNvPr id="179" name="TextBox 178">
              <a:extLst>
                <a:ext uri="{FF2B5EF4-FFF2-40B4-BE49-F238E27FC236}">
                  <a16:creationId xmlns:a16="http://schemas.microsoft.com/office/drawing/2014/main" id="{90E03013-9CD1-42B8-90FB-D8D6FF557E88}"/>
                </a:ext>
              </a:extLst>
            </p:cNvPr>
            <p:cNvSpPr txBox="1"/>
            <p:nvPr/>
          </p:nvSpPr>
          <p:spPr>
            <a:xfrm>
              <a:off x="5921376" y="3159047"/>
              <a:ext cx="774458"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Rearchitect</a:t>
              </a:r>
            </a:p>
          </p:txBody>
        </p:sp>
        <p:sp>
          <p:nvSpPr>
            <p:cNvPr id="180" name="TextBox 179">
              <a:extLst>
                <a:ext uri="{FF2B5EF4-FFF2-40B4-BE49-F238E27FC236}">
                  <a16:creationId xmlns:a16="http://schemas.microsoft.com/office/drawing/2014/main" id="{B4F61A5A-7267-4853-A632-58BBF684A79B}"/>
                </a:ext>
              </a:extLst>
            </p:cNvPr>
            <p:cNvSpPr txBox="1"/>
            <p:nvPr/>
          </p:nvSpPr>
          <p:spPr>
            <a:xfrm>
              <a:off x="8076746" y="3159047"/>
              <a:ext cx="102459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Rebuild/New</a:t>
              </a:r>
            </a:p>
          </p:txBody>
        </p:sp>
        <p:sp>
          <p:nvSpPr>
            <p:cNvPr id="181" name="TextBox 180">
              <a:extLst>
                <a:ext uri="{FF2B5EF4-FFF2-40B4-BE49-F238E27FC236}">
                  <a16:creationId xmlns:a16="http://schemas.microsoft.com/office/drawing/2014/main" id="{C0A63F7A-0B68-47F6-AFEB-4C93F41D8EB9}"/>
                </a:ext>
              </a:extLst>
            </p:cNvPr>
            <p:cNvSpPr txBox="1"/>
            <p:nvPr/>
          </p:nvSpPr>
          <p:spPr>
            <a:xfrm>
              <a:off x="10452587" y="3159047"/>
              <a:ext cx="53717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Replace</a:t>
              </a:r>
            </a:p>
          </p:txBody>
        </p:sp>
        <p:sp>
          <p:nvSpPr>
            <p:cNvPr id="6" name="Rectangle 5">
              <a:extLst>
                <a:ext uri="{FF2B5EF4-FFF2-40B4-BE49-F238E27FC236}">
                  <a16:creationId xmlns:a16="http://schemas.microsoft.com/office/drawing/2014/main" id="{7FF5961C-F168-4DAC-9FEB-60631A01A955}"/>
                </a:ext>
              </a:extLst>
            </p:cNvPr>
            <p:cNvSpPr/>
            <p:nvPr/>
          </p:nvSpPr>
          <p:spPr>
            <a:xfrm>
              <a:off x="3148221" y="2736002"/>
              <a:ext cx="3273510"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rPr>
                <a:t>Migration &amp; Modernization</a:t>
              </a:r>
            </a:p>
          </p:txBody>
        </p:sp>
      </p:grpSp>
      <p:sp>
        <p:nvSpPr>
          <p:cNvPr id="2" name="TextBox 1">
            <a:extLst>
              <a:ext uri="{FF2B5EF4-FFF2-40B4-BE49-F238E27FC236}">
                <a16:creationId xmlns:a16="http://schemas.microsoft.com/office/drawing/2014/main" id="{6C50FC92-66F0-4F03-A8EE-D0FEC745C7D9}"/>
              </a:ext>
            </a:extLst>
          </p:cNvPr>
          <p:cNvSpPr txBox="1"/>
          <p:nvPr/>
        </p:nvSpPr>
        <p:spPr>
          <a:xfrm rot="16200000">
            <a:off x="-220948" y="3119151"/>
            <a:ext cx="1516924" cy="215444"/>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On-premises</a:t>
            </a:r>
          </a:p>
        </p:txBody>
      </p:sp>
      <p:sp>
        <p:nvSpPr>
          <p:cNvPr id="10" name="Rectangle 9">
            <a:extLst>
              <a:ext uri="{FF2B5EF4-FFF2-40B4-BE49-F238E27FC236}">
                <a16:creationId xmlns:a16="http://schemas.microsoft.com/office/drawing/2014/main" id="{58D4F224-9024-4D94-93EF-2BC27D00A23E}"/>
              </a:ext>
            </a:extLst>
          </p:cNvPr>
          <p:cNvSpPr/>
          <p:nvPr/>
        </p:nvSpPr>
        <p:spPr bwMode="auto">
          <a:xfrm>
            <a:off x="745580" y="2405540"/>
            <a:ext cx="1534901" cy="1585014"/>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15E0DF97-2E2B-46C2-ADEA-254369DAA4F3}"/>
              </a:ext>
            </a:extLst>
          </p:cNvPr>
          <p:cNvGrpSpPr/>
          <p:nvPr/>
        </p:nvGrpSpPr>
        <p:grpSpPr>
          <a:xfrm>
            <a:off x="699199" y="2492277"/>
            <a:ext cx="1620644" cy="1357091"/>
            <a:chOff x="541882" y="2380432"/>
            <a:chExt cx="1620644" cy="1357091"/>
          </a:xfrm>
        </p:grpSpPr>
        <p:sp>
          <p:nvSpPr>
            <p:cNvPr id="3" name="TextBox 2">
              <a:extLst>
                <a:ext uri="{FF2B5EF4-FFF2-40B4-BE49-F238E27FC236}">
                  <a16:creationId xmlns:a16="http://schemas.microsoft.com/office/drawing/2014/main" id="{BE306228-E498-41FA-95EB-559106B49B88}"/>
                </a:ext>
              </a:extLst>
            </p:cNvPr>
            <p:cNvSpPr txBox="1"/>
            <p:nvPr/>
          </p:nvSpPr>
          <p:spPr>
            <a:xfrm>
              <a:off x="988220" y="2380432"/>
              <a:ext cx="727966" cy="369332"/>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Apps</a:t>
              </a:r>
            </a:p>
          </p:txBody>
        </p:sp>
        <p:sp>
          <p:nvSpPr>
            <p:cNvPr id="77" name="TextBox 76">
              <a:extLst>
                <a:ext uri="{FF2B5EF4-FFF2-40B4-BE49-F238E27FC236}">
                  <a16:creationId xmlns:a16="http://schemas.microsoft.com/office/drawing/2014/main" id="{AE8CB59C-F562-4474-849B-27714F552348}"/>
                </a:ext>
              </a:extLst>
            </p:cNvPr>
            <p:cNvSpPr txBox="1"/>
            <p:nvPr/>
          </p:nvSpPr>
          <p:spPr>
            <a:xfrm>
              <a:off x="637553" y="2814551"/>
              <a:ext cx="1434353" cy="553998"/>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Data &amp; Intelligence </a:t>
              </a:r>
            </a:p>
          </p:txBody>
        </p:sp>
        <p:sp>
          <p:nvSpPr>
            <p:cNvPr id="78" name="TextBox 77">
              <a:extLst>
                <a:ext uri="{FF2B5EF4-FFF2-40B4-BE49-F238E27FC236}">
                  <a16:creationId xmlns:a16="http://schemas.microsoft.com/office/drawing/2014/main" id="{A0B55609-0284-44B9-8597-287564180F92}"/>
                </a:ext>
              </a:extLst>
            </p:cNvPr>
            <p:cNvSpPr txBox="1"/>
            <p:nvPr/>
          </p:nvSpPr>
          <p:spPr>
            <a:xfrm>
              <a:off x="541882" y="3368191"/>
              <a:ext cx="1620644" cy="369332"/>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Infrastructure</a:t>
              </a:r>
            </a:p>
          </p:txBody>
        </p:sp>
        <p:sp>
          <p:nvSpPr>
            <p:cNvPr id="13" name="Freeform: Shape 12">
              <a:extLst>
                <a:ext uri="{FF2B5EF4-FFF2-40B4-BE49-F238E27FC236}">
                  <a16:creationId xmlns:a16="http://schemas.microsoft.com/office/drawing/2014/main" id="{D75E9328-27EE-4564-B1CC-9C4F820A9176}"/>
                </a:ext>
              </a:extLst>
            </p:cNvPr>
            <p:cNvSpPr/>
            <p:nvPr/>
          </p:nvSpPr>
          <p:spPr bwMode="auto">
            <a:xfrm>
              <a:off x="898513" y="336657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9AB19F1-F4C4-43A6-90E6-B9FEA5150AF6}"/>
                </a:ext>
              </a:extLst>
            </p:cNvPr>
            <p:cNvSpPr/>
            <p:nvPr/>
          </p:nvSpPr>
          <p:spPr bwMode="auto">
            <a:xfrm>
              <a:off x="898513" y="2806958"/>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5F185711-A6B2-445C-B549-AF96E2B7335A}"/>
              </a:ext>
            </a:extLst>
          </p:cNvPr>
          <p:cNvGrpSpPr/>
          <p:nvPr/>
        </p:nvGrpSpPr>
        <p:grpSpPr>
          <a:xfrm>
            <a:off x="2639305" y="4185400"/>
            <a:ext cx="7579326" cy="745589"/>
            <a:chOff x="3278836" y="5230701"/>
            <a:chExt cx="7579326" cy="745589"/>
          </a:xfrm>
        </p:grpSpPr>
        <p:grpSp>
          <p:nvGrpSpPr>
            <p:cNvPr id="33" name="Group 32">
              <a:extLst>
                <a:ext uri="{FF2B5EF4-FFF2-40B4-BE49-F238E27FC236}">
                  <a16:creationId xmlns:a16="http://schemas.microsoft.com/office/drawing/2014/main" id="{AAC71378-83DA-4037-B545-D83DD6EB239B}"/>
                </a:ext>
              </a:extLst>
            </p:cNvPr>
            <p:cNvGrpSpPr/>
            <p:nvPr/>
          </p:nvGrpSpPr>
          <p:grpSpPr>
            <a:xfrm>
              <a:off x="3278836" y="5230701"/>
              <a:ext cx="7579326" cy="435846"/>
              <a:chOff x="3062660" y="4769433"/>
              <a:chExt cx="7579326" cy="435846"/>
            </a:xfrm>
          </p:grpSpPr>
          <p:sp>
            <p:nvSpPr>
              <p:cNvPr id="86" name="Left Bracket 85">
                <a:extLst>
                  <a:ext uri="{FF2B5EF4-FFF2-40B4-BE49-F238E27FC236}">
                    <a16:creationId xmlns:a16="http://schemas.microsoft.com/office/drawing/2014/main" id="{0844A2EC-8ED4-4213-900E-3C89D2AFDAD6}"/>
                  </a:ext>
                </a:extLst>
              </p:cNvPr>
              <p:cNvSpPr/>
              <p:nvPr/>
            </p:nvSpPr>
            <p:spPr>
              <a:xfrm rot="16200000">
                <a:off x="6731232" y="1100861"/>
                <a:ext cx="242182" cy="7579326"/>
              </a:xfrm>
              <a:prstGeom prst="leftBracket">
                <a:avLst>
                  <a:gd name="adj" fmla="val 2963"/>
                </a:avLst>
              </a:prstGeom>
              <a:ln w="15875">
                <a:solidFill>
                  <a:schemeClr val="tx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6169536A-15C6-4408-89CD-6A15741DEF6A}"/>
                  </a:ext>
                </a:extLst>
              </p:cNvPr>
              <p:cNvSpPr txBox="1"/>
              <p:nvPr/>
            </p:nvSpPr>
            <p:spPr>
              <a:xfrm>
                <a:off x="6324528" y="4774392"/>
                <a:ext cx="1055591" cy="430887"/>
              </a:xfrm>
              <a:prstGeom prst="rect">
                <a:avLst/>
              </a:prstGeom>
              <a:solidFill>
                <a:schemeClr val="bg1"/>
              </a:solid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mn-cs"/>
                  </a:rPr>
                  <a:t>DevOps</a:t>
                </a:r>
                <a:endParaRPr kumimoji="0" lang="en-US" sz="1400" b="0" i="0" u="none" strike="noStrike" kern="0" cap="none" spc="0" normalizeH="0" baseline="0" noProof="0">
                  <a:ln>
                    <a:noFill/>
                  </a:ln>
                  <a:solidFill>
                    <a:srgbClr val="0078D4"/>
                  </a:solidFill>
                  <a:effectLst/>
                  <a:uLnTx/>
                  <a:uFillTx/>
                  <a:latin typeface="Segoe UI Semibold"/>
                  <a:ea typeface="+mn-ea"/>
                  <a:cs typeface="+mn-cs"/>
                </a:endParaRPr>
              </a:p>
            </p:txBody>
          </p:sp>
        </p:grpSp>
        <p:sp>
          <p:nvSpPr>
            <p:cNvPr id="76" name="TextBox 75">
              <a:extLst>
                <a:ext uri="{FF2B5EF4-FFF2-40B4-BE49-F238E27FC236}">
                  <a16:creationId xmlns:a16="http://schemas.microsoft.com/office/drawing/2014/main" id="{7FD1A937-F4CD-497D-A18C-FD0B2D58ED96}"/>
                </a:ext>
              </a:extLst>
            </p:cNvPr>
            <p:cNvSpPr txBox="1"/>
            <p:nvPr/>
          </p:nvSpPr>
          <p:spPr>
            <a:xfrm>
              <a:off x="4978692" y="5576180"/>
              <a:ext cx="4179614" cy="400110"/>
            </a:xfrm>
            <a:prstGeom prst="rect">
              <a:avLst/>
            </a:prstGeom>
            <a:no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Deliver faster and more reliably</a:t>
              </a: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83102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5"/>
                                        </p:tgtEl>
                                        <p:attrNameLst>
                                          <p:attrName>ppt_x</p:attrName>
                                          <p:attrName>ppt_y</p:attrName>
                                        </p:attrNameLst>
                                      </p:cBhvr>
                                      <p:rCtr x="0" y="2179"/>
                                    </p:animMotion>
                                  </p:childTnLst>
                                </p:cTn>
                              </p:par>
                            </p:childTnLst>
                          </p:cTn>
                        </p:par>
                        <p:par>
                          <p:cTn id="10" fill="hold">
                            <p:stCondLst>
                              <p:cond delay="500"/>
                            </p:stCondLst>
                            <p:childTnLst>
                              <p:par>
                                <p:cTn id="11" presetID="2" presetClass="entr" presetSubtype="8" decel="10000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00" fill="hold"/>
                                        <p:tgtEl>
                                          <p:spTgt spid="8"/>
                                        </p:tgtEl>
                                        <p:attrNameLst>
                                          <p:attrName>ppt_x</p:attrName>
                                        </p:attrNameLst>
                                      </p:cBhvr>
                                      <p:tavLst>
                                        <p:tav tm="0">
                                          <p:val>
                                            <p:strVal val="0-#ppt_w/2"/>
                                          </p:val>
                                        </p:tav>
                                        <p:tav tm="100000">
                                          <p:val>
                                            <p:strVal val="#ppt_x"/>
                                          </p:val>
                                        </p:tav>
                                      </p:tavLst>
                                    </p:anim>
                                    <p:anim calcmode="lin" valueType="num">
                                      <p:cBhvr additive="base">
                                        <p:cTn id="14" dur="700" fill="hold"/>
                                        <p:tgtEl>
                                          <p:spTgt spid="8"/>
                                        </p:tgtEl>
                                        <p:attrNameLst>
                                          <p:attrName>ppt_y</p:attrName>
                                        </p:attrNameLst>
                                      </p:cBhvr>
                                      <p:tavLst>
                                        <p:tav tm="0">
                                          <p:val>
                                            <p:strVal val="#ppt_y"/>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00"/>
                                        <p:tgtEl>
                                          <p:spTgt spid="10"/>
                                        </p:tgtEl>
                                      </p:cBhvr>
                                    </p:animEffect>
                                  </p:childTnLst>
                                </p:cTn>
                              </p:par>
                            </p:childTnLst>
                          </p:cTn>
                        </p:par>
                        <p:par>
                          <p:cTn id="18" fill="hold">
                            <p:stCondLst>
                              <p:cond delay="1300"/>
                            </p:stCondLst>
                            <p:childTnLst>
                              <p:par>
                                <p:cTn id="19" presetID="16" presetClass="entr" presetSubtype="26"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Horizontal)">
                                      <p:cBhvr>
                                        <p:cTn id="21" dur="2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4.16667E-7 -1.85185E-6 L 0.01719 -1.85185E-6 " pathEditMode="relative" rAng="0" ptsTypes="AA">
                                      <p:cBhvr>
                                        <p:cTn id="29" dur="500" spd="-100000" fill="hold"/>
                                        <p:tgtEl>
                                          <p:spTgt spid="2"/>
                                        </p:tgtEl>
                                        <p:attrNameLst>
                                          <p:attrName>ppt_x</p:attrName>
                                          <p:attrName>ppt_y</p:attrName>
                                        </p:attrNameLst>
                                      </p:cBhvr>
                                      <p:rCtr x="859" y="0"/>
                                    </p:animMotion>
                                  </p:childTnLst>
                                </p:cTn>
                              </p:par>
                            </p:childTnLst>
                          </p:cTn>
                        </p:par>
                        <p:par>
                          <p:cTn id="30" fill="hold">
                            <p:stCondLst>
                              <p:cond delay="18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2.08333E-6 2.22222E-6 L 0.02982 2.22222E-6 " pathEditMode="relative" rAng="0" ptsTypes="AA">
                                      <p:cBhvr>
                                        <p:cTn id="35" dur="500" spd="-100000" fill="hold"/>
                                        <p:tgtEl>
                                          <p:spTgt spid="17"/>
                                        </p:tgtEl>
                                        <p:attrNameLst>
                                          <p:attrName>ppt_x</p:attrName>
                                          <p:attrName>ppt_y</p:attrName>
                                        </p:attrNameLst>
                                      </p:cBhvr>
                                      <p:rCtr x="1484" y="0"/>
                                    </p:animMotion>
                                  </p:childTnLst>
                                </p:cTn>
                              </p:par>
                            </p:childTnLst>
                          </p:cTn>
                        </p:par>
                        <p:par>
                          <p:cTn id="36" fill="hold">
                            <p:stCondLst>
                              <p:cond delay="23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42" presetClass="path" presetSubtype="0" decel="100000" fill="hold" nodeType="withEffect">
                                  <p:stCondLst>
                                    <p:cond delay="0"/>
                                  </p:stCondLst>
                                  <p:childTnLst>
                                    <p:animMotion origin="layout" path="M -3.75E-6 -3.33333E-6 L 0.02982 -3.33333E-6 " pathEditMode="relative" rAng="0" ptsTypes="AA">
                                      <p:cBhvr>
                                        <p:cTn id="41" dur="500" spd="-100000" fill="hold"/>
                                        <p:tgtEl>
                                          <p:spTgt spid="16"/>
                                        </p:tgtEl>
                                        <p:attrNameLst>
                                          <p:attrName>ppt_x</p:attrName>
                                          <p:attrName>ppt_y</p:attrName>
                                        </p:attrNameLst>
                                      </p:cBhvr>
                                      <p:rCtr x="14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p:bldP spid="25" grpId="1"/>
      <p:bldP spid="2" grpId="0"/>
      <p:bldP spid="2" grpId="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8263" y="880012"/>
            <a:ext cx="11018520" cy="553998"/>
          </a:xfrm>
        </p:spPr>
        <p:txBody>
          <a:body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Cloud app </a:t>
            </a:r>
            <a:r>
              <a:rPr lang="en-US">
                <a:solidFill>
                  <a:srgbClr val="0078D4"/>
                </a:solidFill>
                <a:latin typeface="Selawik Semibold" panose="020B0702040204020203" pitchFamily="34" charset="0"/>
                <a:cs typeface="Segoe UI Light" panose="020B0502040204020203" pitchFamily="34" charset="0"/>
              </a:rPr>
              <a:t>continuum</a:t>
            </a:r>
          </a:p>
        </p:txBody>
      </p:sp>
      <p:sp>
        <p:nvSpPr>
          <p:cNvPr id="54" name="Rectangle: Rounded Corners 53">
            <a:extLst>
              <a:ext uri="{FF2B5EF4-FFF2-40B4-BE49-F238E27FC236}">
                <a16:creationId xmlns:a16="http://schemas.microsoft.com/office/drawing/2014/main" id="{3BFF3902-4396-45B8-9709-79F730CA07CA}"/>
              </a:ext>
            </a:extLst>
          </p:cNvPr>
          <p:cNvSpPr/>
          <p:nvPr/>
        </p:nvSpPr>
        <p:spPr bwMode="auto">
          <a:xfrm>
            <a:off x="4607000" y="2128842"/>
            <a:ext cx="5243513" cy="3114677"/>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9" name="Straight Arrow Connector 8">
            <a:extLst>
              <a:ext uri="{FF2B5EF4-FFF2-40B4-BE49-F238E27FC236}">
                <a16:creationId xmlns:a16="http://schemas.microsoft.com/office/drawing/2014/main" id="{D78D9979-6D51-4C97-A1FF-BD8A07422D03}"/>
              </a:ext>
            </a:extLst>
          </p:cNvPr>
          <p:cNvCxnSpPr>
            <a:cxnSpLocks/>
          </p:cNvCxnSpPr>
          <p:nvPr/>
        </p:nvCxnSpPr>
        <p:spPr>
          <a:xfrm flipV="1">
            <a:off x="964642" y="1900238"/>
            <a:ext cx="0" cy="408622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0FD2B3-64FF-4817-B0A3-21CE9A36B0CE}"/>
              </a:ext>
            </a:extLst>
          </p:cNvPr>
          <p:cNvCxnSpPr>
            <a:cxnSpLocks/>
          </p:cNvCxnSpPr>
          <p:nvPr/>
        </p:nvCxnSpPr>
        <p:spPr>
          <a:xfrm>
            <a:off x="1047986" y="6100761"/>
            <a:ext cx="1055846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 Placeholder 6">
            <a:extLst>
              <a:ext uri="{FF2B5EF4-FFF2-40B4-BE49-F238E27FC236}">
                <a16:creationId xmlns:a16="http://schemas.microsoft.com/office/drawing/2014/main" id="{99266387-DD35-409C-815C-C06932CA9CE0}"/>
              </a:ext>
            </a:extLst>
          </p:cNvPr>
          <p:cNvSpPr txBox="1">
            <a:spLocks/>
          </p:cNvSpPr>
          <p:nvPr/>
        </p:nvSpPr>
        <p:spPr>
          <a:xfrm>
            <a:off x="2883691" y="6243358"/>
            <a:ext cx="6460808"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1600" b="0">
                <a:solidFill>
                  <a:srgbClr val="0078D7"/>
                </a:solidFill>
                <a:cs typeface="Segoe UI Semibold" panose="020B0702040204020203" pitchFamily="34" charset="0"/>
              </a:rPr>
              <a:t>Agility – Time to Market – Total Cost of Ownership – IT Simplification</a:t>
            </a:r>
          </a:p>
        </p:txBody>
      </p:sp>
      <p:sp>
        <p:nvSpPr>
          <p:cNvPr id="39" name="Text Placeholder 6">
            <a:extLst>
              <a:ext uri="{FF2B5EF4-FFF2-40B4-BE49-F238E27FC236}">
                <a16:creationId xmlns:a16="http://schemas.microsoft.com/office/drawing/2014/main" id="{384E6E1F-C483-4B99-B424-60CFD44E1149}"/>
              </a:ext>
            </a:extLst>
          </p:cNvPr>
          <p:cNvSpPr txBox="1">
            <a:spLocks/>
          </p:cNvSpPr>
          <p:nvPr/>
        </p:nvSpPr>
        <p:spPr>
          <a:xfrm rot="16200000">
            <a:off x="-982977" y="3820238"/>
            <a:ext cx="3383280"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1600" b="0">
                <a:solidFill>
                  <a:srgbClr val="0078D7"/>
                </a:solidFill>
                <a:cs typeface="Segoe UI Semibold" panose="020B0702040204020203" pitchFamily="34" charset="0"/>
              </a:rPr>
              <a:t>Engineering Complexity and Cost</a:t>
            </a:r>
          </a:p>
        </p:txBody>
      </p:sp>
      <p:sp>
        <p:nvSpPr>
          <p:cNvPr id="18" name="Rectangle 17">
            <a:extLst>
              <a:ext uri="{FF2B5EF4-FFF2-40B4-BE49-F238E27FC236}">
                <a16:creationId xmlns:a16="http://schemas.microsoft.com/office/drawing/2014/main" id="{C390E724-BE5E-4DAF-AAF6-6D63389111E4}"/>
              </a:ext>
            </a:extLst>
          </p:cNvPr>
          <p:cNvSpPr/>
          <p:nvPr/>
        </p:nvSpPr>
        <p:spPr bwMode="auto">
          <a:xfrm>
            <a:off x="1262294" y="491490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Existing on-premises applications</a:t>
            </a:r>
          </a:p>
        </p:txBody>
      </p:sp>
      <p:grpSp>
        <p:nvGrpSpPr>
          <p:cNvPr id="27" name="Group 26">
            <a:extLst>
              <a:ext uri="{FF2B5EF4-FFF2-40B4-BE49-F238E27FC236}">
                <a16:creationId xmlns:a16="http://schemas.microsoft.com/office/drawing/2014/main" id="{E38329BC-22F0-4293-943F-8DD301F6C245}"/>
              </a:ext>
            </a:extLst>
          </p:cNvPr>
          <p:cNvGrpSpPr/>
          <p:nvPr/>
        </p:nvGrpSpPr>
        <p:grpSpPr>
          <a:xfrm>
            <a:off x="3003465" y="4357694"/>
            <a:ext cx="1485900" cy="1189191"/>
            <a:chOff x="3003465" y="4357694"/>
            <a:chExt cx="1485900" cy="1189191"/>
          </a:xfrm>
        </p:grpSpPr>
        <p:sp>
          <p:nvSpPr>
            <p:cNvPr id="46" name="Rectangle 45">
              <a:extLst>
                <a:ext uri="{FF2B5EF4-FFF2-40B4-BE49-F238E27FC236}">
                  <a16:creationId xmlns:a16="http://schemas.microsoft.com/office/drawing/2014/main" id="{306ADEFB-B9FB-4E68-89DD-68678FD1EA55}"/>
                </a:ext>
              </a:extLst>
            </p:cNvPr>
            <p:cNvSpPr/>
            <p:nvPr/>
          </p:nvSpPr>
          <p:spPr bwMode="auto">
            <a:xfrm>
              <a:off x="3003465" y="4357694"/>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VMs</a:t>
              </a:r>
            </a:p>
          </p:txBody>
        </p:sp>
        <p:sp>
          <p:nvSpPr>
            <p:cNvPr id="22" name="TextBox 21">
              <a:extLst>
                <a:ext uri="{FF2B5EF4-FFF2-40B4-BE49-F238E27FC236}">
                  <a16:creationId xmlns:a16="http://schemas.microsoft.com/office/drawing/2014/main" id="{227187D7-FDCC-46D9-8BF3-B796C64EED1A}"/>
                </a:ext>
              </a:extLst>
            </p:cNvPr>
            <p:cNvSpPr txBox="1"/>
            <p:nvPr/>
          </p:nvSpPr>
          <p:spPr>
            <a:xfrm>
              <a:off x="3089190" y="5300664"/>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Rehost</a:t>
              </a:r>
              <a:endParaRPr lang="en-US" sz="2000">
                <a:latin typeface="Segoe UI Semibold" panose="020B0702040204020203" pitchFamily="34" charset="0"/>
                <a:cs typeface="Segoe UI Semibold" panose="020B0702040204020203" pitchFamily="34" charset="0"/>
              </a:endParaRPr>
            </a:p>
          </p:txBody>
        </p:sp>
      </p:grpSp>
      <p:grpSp>
        <p:nvGrpSpPr>
          <p:cNvPr id="28" name="Group 27">
            <a:extLst>
              <a:ext uri="{FF2B5EF4-FFF2-40B4-BE49-F238E27FC236}">
                <a16:creationId xmlns:a16="http://schemas.microsoft.com/office/drawing/2014/main" id="{851577AF-ED94-48E2-8E56-445CC1C996D7}"/>
              </a:ext>
            </a:extLst>
          </p:cNvPr>
          <p:cNvGrpSpPr/>
          <p:nvPr/>
        </p:nvGrpSpPr>
        <p:grpSpPr>
          <a:xfrm>
            <a:off x="4744636" y="3800481"/>
            <a:ext cx="1485900" cy="1184428"/>
            <a:chOff x="4744636" y="3800481"/>
            <a:chExt cx="1485900" cy="1184428"/>
          </a:xfrm>
        </p:grpSpPr>
        <p:sp>
          <p:nvSpPr>
            <p:cNvPr id="47" name="Rectangle 46">
              <a:extLst>
                <a:ext uri="{FF2B5EF4-FFF2-40B4-BE49-F238E27FC236}">
                  <a16:creationId xmlns:a16="http://schemas.microsoft.com/office/drawing/2014/main" id="{4A23D987-1F50-410F-9026-1FEA2B9E0FEF}"/>
                </a:ext>
              </a:extLst>
            </p:cNvPr>
            <p:cNvSpPr/>
            <p:nvPr/>
          </p:nvSpPr>
          <p:spPr bwMode="auto">
            <a:xfrm>
              <a:off x="4744636" y="3800481"/>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Containers</a:t>
              </a:r>
            </a:p>
          </p:txBody>
        </p:sp>
        <p:sp>
          <p:nvSpPr>
            <p:cNvPr id="56" name="TextBox 55">
              <a:extLst>
                <a:ext uri="{FF2B5EF4-FFF2-40B4-BE49-F238E27FC236}">
                  <a16:creationId xmlns:a16="http://schemas.microsoft.com/office/drawing/2014/main" id="{86991514-CDC8-4157-A886-94873B6AF3CE}"/>
                </a:ext>
              </a:extLst>
            </p:cNvPr>
            <p:cNvSpPr txBox="1"/>
            <p:nvPr/>
          </p:nvSpPr>
          <p:spPr>
            <a:xfrm>
              <a:off x="4827505" y="4738688"/>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Refactor</a:t>
              </a:r>
              <a:endParaRPr lang="en-US" sz="2000">
                <a:latin typeface="Segoe UI Semibold" panose="020B0702040204020203" pitchFamily="34" charset="0"/>
                <a:cs typeface="Segoe UI Semibold" panose="020B0702040204020203" pitchFamily="34" charset="0"/>
              </a:endParaRPr>
            </a:p>
          </p:txBody>
        </p:sp>
      </p:grpSp>
      <p:grpSp>
        <p:nvGrpSpPr>
          <p:cNvPr id="29" name="Group 28">
            <a:extLst>
              <a:ext uri="{FF2B5EF4-FFF2-40B4-BE49-F238E27FC236}">
                <a16:creationId xmlns:a16="http://schemas.microsoft.com/office/drawing/2014/main" id="{624B8445-54FF-4FEC-AAD5-1BED6CAB0FD4}"/>
              </a:ext>
            </a:extLst>
          </p:cNvPr>
          <p:cNvGrpSpPr/>
          <p:nvPr/>
        </p:nvGrpSpPr>
        <p:grpSpPr>
          <a:xfrm>
            <a:off x="6485807" y="3243268"/>
            <a:ext cx="1485900" cy="1193953"/>
            <a:chOff x="6485807" y="3243268"/>
            <a:chExt cx="1485900" cy="1193953"/>
          </a:xfrm>
        </p:grpSpPr>
        <p:sp>
          <p:nvSpPr>
            <p:cNvPr id="48" name="Rectangle 47">
              <a:extLst>
                <a:ext uri="{FF2B5EF4-FFF2-40B4-BE49-F238E27FC236}">
                  <a16:creationId xmlns:a16="http://schemas.microsoft.com/office/drawing/2014/main" id="{61E58205-4EA2-4A4B-9446-A05B7A65C1DE}"/>
                </a:ext>
              </a:extLst>
            </p:cNvPr>
            <p:cNvSpPr/>
            <p:nvPr/>
          </p:nvSpPr>
          <p:spPr bwMode="auto">
            <a:xfrm>
              <a:off x="6485807" y="3243268"/>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Microservices</a:t>
              </a:r>
            </a:p>
          </p:txBody>
        </p:sp>
        <p:sp>
          <p:nvSpPr>
            <p:cNvPr id="57" name="TextBox 56">
              <a:extLst>
                <a:ext uri="{FF2B5EF4-FFF2-40B4-BE49-F238E27FC236}">
                  <a16:creationId xmlns:a16="http://schemas.microsoft.com/office/drawing/2014/main" id="{D20D07B9-A79B-461A-8FE3-3BFA47C9D480}"/>
                </a:ext>
              </a:extLst>
            </p:cNvPr>
            <p:cNvSpPr txBox="1"/>
            <p:nvPr/>
          </p:nvSpPr>
          <p:spPr>
            <a:xfrm>
              <a:off x="6565815" y="4191000"/>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Rearchitect</a:t>
              </a:r>
              <a:endParaRPr lang="en-US" sz="2000">
                <a:latin typeface="Segoe UI Semibold" panose="020B0702040204020203" pitchFamily="34" charset="0"/>
                <a:cs typeface="Segoe UI Semibold" panose="020B0702040204020203" pitchFamily="34" charset="0"/>
              </a:endParaRPr>
            </a:p>
          </p:txBody>
        </p:sp>
      </p:grpSp>
      <p:grpSp>
        <p:nvGrpSpPr>
          <p:cNvPr id="30" name="Group 29">
            <a:extLst>
              <a:ext uri="{FF2B5EF4-FFF2-40B4-BE49-F238E27FC236}">
                <a16:creationId xmlns:a16="http://schemas.microsoft.com/office/drawing/2014/main" id="{CF2BF397-E9E4-4E24-911F-C2A149D7A2BE}"/>
              </a:ext>
            </a:extLst>
          </p:cNvPr>
          <p:cNvGrpSpPr/>
          <p:nvPr/>
        </p:nvGrpSpPr>
        <p:grpSpPr>
          <a:xfrm>
            <a:off x="8226978" y="2686055"/>
            <a:ext cx="1485900" cy="1435414"/>
            <a:chOff x="8226978" y="2686055"/>
            <a:chExt cx="1485900" cy="1435414"/>
          </a:xfrm>
        </p:grpSpPr>
        <p:sp>
          <p:nvSpPr>
            <p:cNvPr id="49" name="Rectangle 48">
              <a:extLst>
                <a:ext uri="{FF2B5EF4-FFF2-40B4-BE49-F238E27FC236}">
                  <a16:creationId xmlns:a16="http://schemas.microsoft.com/office/drawing/2014/main" id="{230AD523-6967-478B-A349-6C1A63DA211F}"/>
                </a:ext>
              </a:extLst>
            </p:cNvPr>
            <p:cNvSpPr/>
            <p:nvPr/>
          </p:nvSpPr>
          <p:spPr bwMode="auto">
            <a:xfrm>
              <a:off x="8226978" y="268605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Serverless</a:t>
              </a:r>
            </a:p>
          </p:txBody>
        </p:sp>
        <p:sp>
          <p:nvSpPr>
            <p:cNvPr id="58" name="TextBox 57">
              <a:extLst>
                <a:ext uri="{FF2B5EF4-FFF2-40B4-BE49-F238E27FC236}">
                  <a16:creationId xmlns:a16="http://schemas.microsoft.com/office/drawing/2014/main" id="{3B65C29E-D55A-47ED-9458-7EB2571DF4DB}"/>
                </a:ext>
              </a:extLst>
            </p:cNvPr>
            <p:cNvSpPr txBox="1"/>
            <p:nvPr/>
          </p:nvSpPr>
          <p:spPr>
            <a:xfrm>
              <a:off x="8304126" y="3629026"/>
              <a:ext cx="1314450" cy="492443"/>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Rebuild</a:t>
              </a:r>
              <a:br>
                <a:rPr lang="en-US" sz="1600">
                  <a:latin typeface="Segoe UI Semibold" panose="020B0702040204020203" pitchFamily="34" charset="0"/>
                  <a:cs typeface="Segoe UI Semibold" panose="020B0702040204020203" pitchFamily="34" charset="0"/>
                </a:rPr>
              </a:br>
              <a:r>
                <a:rPr lang="en-US" sz="1600">
                  <a:latin typeface="Segoe UI Semibold" panose="020B0702040204020203" pitchFamily="34" charset="0"/>
                  <a:cs typeface="Segoe UI Semibold" panose="020B0702040204020203" pitchFamily="34" charset="0"/>
                </a:rPr>
                <a:t>New</a:t>
              </a:r>
              <a:endParaRPr lang="en-US" sz="2000">
                <a:latin typeface="Segoe UI Semibold" panose="020B0702040204020203" pitchFamily="34" charset="0"/>
                <a:cs typeface="Segoe UI Semibold" panose="020B0702040204020203" pitchFamily="34" charset="0"/>
              </a:endParaRPr>
            </a:p>
          </p:txBody>
        </p:sp>
      </p:grpSp>
      <p:grpSp>
        <p:nvGrpSpPr>
          <p:cNvPr id="31" name="Group 30">
            <a:extLst>
              <a:ext uri="{FF2B5EF4-FFF2-40B4-BE49-F238E27FC236}">
                <a16:creationId xmlns:a16="http://schemas.microsoft.com/office/drawing/2014/main" id="{2989BC92-3C6A-4B44-9FF8-7AF711DCF6F0}"/>
              </a:ext>
            </a:extLst>
          </p:cNvPr>
          <p:cNvGrpSpPr/>
          <p:nvPr/>
        </p:nvGrpSpPr>
        <p:grpSpPr>
          <a:xfrm>
            <a:off x="9968147" y="2128842"/>
            <a:ext cx="1485900" cy="1189191"/>
            <a:chOff x="9968147" y="2128842"/>
            <a:chExt cx="1485900" cy="1189191"/>
          </a:xfrm>
        </p:grpSpPr>
        <p:sp>
          <p:nvSpPr>
            <p:cNvPr id="50" name="Rectangle 49">
              <a:extLst>
                <a:ext uri="{FF2B5EF4-FFF2-40B4-BE49-F238E27FC236}">
                  <a16:creationId xmlns:a16="http://schemas.microsoft.com/office/drawing/2014/main" id="{FA9BEC4F-F698-4535-A9B9-BED1BBFB1021}"/>
                </a:ext>
              </a:extLst>
            </p:cNvPr>
            <p:cNvSpPr/>
            <p:nvPr/>
          </p:nvSpPr>
          <p:spPr bwMode="auto">
            <a:xfrm>
              <a:off x="9968147" y="2128842"/>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SaaS apps</a:t>
              </a:r>
            </a:p>
          </p:txBody>
        </p:sp>
        <p:sp>
          <p:nvSpPr>
            <p:cNvPr id="59" name="TextBox 58">
              <a:extLst>
                <a:ext uri="{FF2B5EF4-FFF2-40B4-BE49-F238E27FC236}">
                  <a16:creationId xmlns:a16="http://schemas.microsoft.com/office/drawing/2014/main" id="{C4968386-4409-446B-83BC-350562C8AD20}"/>
                </a:ext>
              </a:extLst>
            </p:cNvPr>
            <p:cNvSpPr txBox="1"/>
            <p:nvPr/>
          </p:nvSpPr>
          <p:spPr>
            <a:xfrm>
              <a:off x="10061490" y="3071812"/>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Replace</a:t>
              </a:r>
              <a:endParaRPr lang="en-US" sz="2000">
                <a:latin typeface="Segoe UI Semibold" panose="020B0702040204020203" pitchFamily="34" charset="0"/>
                <a:cs typeface="Segoe UI Semibold" panose="020B0702040204020203" pitchFamily="34" charset="0"/>
              </a:endParaRPr>
            </a:p>
          </p:txBody>
        </p:sp>
      </p:grpSp>
      <p:sp>
        <p:nvSpPr>
          <p:cNvPr id="60" name="Text Placeholder 6">
            <a:extLst>
              <a:ext uri="{FF2B5EF4-FFF2-40B4-BE49-F238E27FC236}">
                <a16:creationId xmlns:a16="http://schemas.microsoft.com/office/drawing/2014/main" id="{FB00014A-AD27-4C79-9AC8-28E4634E15BE}"/>
              </a:ext>
            </a:extLst>
          </p:cNvPr>
          <p:cNvSpPr txBox="1">
            <a:spLocks/>
          </p:cNvSpPr>
          <p:nvPr/>
        </p:nvSpPr>
        <p:spPr>
          <a:xfrm>
            <a:off x="5948596" y="5338481"/>
            <a:ext cx="25603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2000" b="0">
                <a:solidFill>
                  <a:srgbClr val="0078D7"/>
                </a:solidFill>
                <a:latin typeface="Segoe UI Semibold" panose="020B0702040204020203" pitchFamily="34" charset="0"/>
                <a:cs typeface="Segoe UI Semibold" panose="020B0702040204020203" pitchFamily="34" charset="0"/>
              </a:rPr>
              <a:t>App Modernization</a:t>
            </a:r>
          </a:p>
        </p:txBody>
      </p:sp>
    </p:spTree>
    <p:extLst>
      <p:ext uri="{BB962C8B-B14F-4D97-AF65-F5344CB8AC3E}">
        <p14:creationId xmlns:p14="http://schemas.microsoft.com/office/powerpoint/2010/main" val="12002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5"/>
                                        </p:tgtEl>
                                        <p:attrNameLst>
                                          <p:attrName>ppt_x</p:attrName>
                                          <p:attrName>ppt_y</p:attrName>
                                        </p:attrNameLst>
                                      </p:cBhvr>
                                      <p:rCtr x="0" y="2179"/>
                                    </p:animMotion>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22" presetClass="entr" presetSubtype="8" fill="hold" nodeType="withEffect">
                                  <p:stCondLst>
                                    <p:cond delay="25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4250"/>
                            </p:stCondLst>
                            <p:childTnLst>
                              <p:par>
                                <p:cTn id="48" presetID="53" presetClass="entr" presetSubtype="16"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500" fill="hold"/>
                                        <p:tgtEl>
                                          <p:spTgt spid="54"/>
                                        </p:tgtEl>
                                        <p:attrNameLst>
                                          <p:attrName>ppt_w</p:attrName>
                                        </p:attrNameLst>
                                      </p:cBhvr>
                                      <p:tavLst>
                                        <p:tav tm="0">
                                          <p:val>
                                            <p:fltVal val="0"/>
                                          </p:val>
                                        </p:tav>
                                        <p:tav tm="100000">
                                          <p:val>
                                            <p:strVal val="#ppt_w"/>
                                          </p:val>
                                        </p:tav>
                                      </p:tavLst>
                                    </p:anim>
                                    <p:anim calcmode="lin" valueType="num">
                                      <p:cBhvr>
                                        <p:cTn id="51" dur="500" fill="hold"/>
                                        <p:tgtEl>
                                          <p:spTgt spid="54"/>
                                        </p:tgtEl>
                                        <p:attrNameLst>
                                          <p:attrName>ppt_h</p:attrName>
                                        </p:attrNameLst>
                                      </p:cBhvr>
                                      <p:tavLst>
                                        <p:tav tm="0">
                                          <p:val>
                                            <p:fltVal val="0"/>
                                          </p:val>
                                        </p:tav>
                                        <p:tav tm="100000">
                                          <p:val>
                                            <p:strVal val="#ppt_h"/>
                                          </p:val>
                                        </p:tav>
                                      </p:tavLst>
                                    </p:anim>
                                    <p:animEffect transition="in" filter="fade">
                                      <p:cBhvr>
                                        <p:cTn id="52" dur="500"/>
                                        <p:tgtEl>
                                          <p:spTgt spid="54"/>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54" grpId="0" animBg="1"/>
      <p:bldP spid="36" grpId="0"/>
      <p:bldP spid="39" grpId="0"/>
      <p:bldP spid="18"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0" y="311483"/>
            <a:ext cx="12192000" cy="738664"/>
          </a:xfrm>
        </p:spPr>
        <p:txBody>
          <a:bodyPr/>
          <a:lstStyle/>
          <a:p>
            <a:pPr algn="ctr"/>
            <a:r>
              <a:rPr lang="en-US" sz="4800">
                <a:solidFill>
                  <a:schemeClr val="tx1"/>
                </a:solidFill>
              </a:rPr>
              <a:t>What is a </a:t>
            </a:r>
            <a:r>
              <a:rPr lang="en-US" sz="4800">
                <a:solidFill>
                  <a:schemeClr val="accent1"/>
                </a:solidFill>
                <a:latin typeface="Segoe UI Semibold" panose="020B0702040204020203" pitchFamily="34" charset="0"/>
                <a:cs typeface="Segoe UI Semibold" panose="020B0702040204020203" pitchFamily="34" charset="0"/>
              </a:rPr>
              <a:t>container</a:t>
            </a:r>
            <a:r>
              <a:rPr lang="en-US" sz="4800">
                <a:solidFill>
                  <a:schemeClr val="tx1"/>
                </a:solidFill>
              </a:rPr>
              <a:t>?</a:t>
            </a:r>
          </a:p>
        </p:txBody>
      </p:sp>
      <p:sp>
        <p:nvSpPr>
          <p:cNvPr id="3" name="Rectangle: Rounded Corners 2">
            <a:extLst>
              <a:ext uri="{FF2B5EF4-FFF2-40B4-BE49-F238E27FC236}">
                <a16:creationId xmlns:a16="http://schemas.microsoft.com/office/drawing/2014/main" id="{AA4733D6-E5B2-4C92-AF02-997A1DB2ECBB}"/>
              </a:ext>
            </a:extLst>
          </p:cNvPr>
          <p:cNvSpPr/>
          <p:nvPr/>
        </p:nvSpPr>
        <p:spPr bwMode="auto">
          <a:xfrm>
            <a:off x="966189" y="2817313"/>
            <a:ext cx="5091572" cy="2053103"/>
          </a:xfrm>
          <a:prstGeom prst="roundRect">
            <a:avLst>
              <a:gd name="adj" fmla="val 703"/>
            </a:avLst>
          </a:prstGeom>
          <a:solidFill>
            <a:schemeClr val="bg2">
              <a:lumMod val="7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76744" y="2817313"/>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966189" y="2417670"/>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Containers</a:t>
            </a:r>
            <a:r>
              <a:rPr kumimoji="0" lang="en-US" sz="1372"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 = operating system virtualization</a:t>
            </a:r>
          </a:p>
        </p:txBody>
      </p:sp>
      <p:sp>
        <p:nvSpPr>
          <p:cNvPr id="22" name="TextBox 21">
            <a:extLst>
              <a:ext uri="{FF2B5EF4-FFF2-40B4-BE49-F238E27FC236}">
                <a16:creationId xmlns:a16="http://schemas.microsoft.com/office/drawing/2014/main" id="{58CD8594-DF79-4270-86F2-B7DFBF1F7C57}"/>
              </a:ext>
            </a:extLst>
          </p:cNvPr>
          <p:cNvSpPr txBox="1"/>
          <p:nvPr/>
        </p:nvSpPr>
        <p:spPr>
          <a:xfrm>
            <a:off x="6276743" y="2417670"/>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Traditional virtual machines = hardware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94342" y="2994830"/>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662481" y="3627930"/>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662482" y="3119523"/>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4021816" y="3119523"/>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86887" y="3119523"/>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151956" y="3119523"/>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94342" y="4272235"/>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504897" y="4185894"/>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504897" y="3590363"/>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504897" y="299483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98612" y="3012978"/>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137206" y="3012978"/>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75799" y="3012978"/>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210448" y="331048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210448" y="369653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229560" y="331048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229560" y="369653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71858" y="331048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71858" y="369653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767904" y="3713135"/>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90624" y="3294995"/>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755693" y="3294995"/>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317350" y="3294995"/>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4" name="Group 203">
            <a:extLst>
              <a:ext uri="{FF2B5EF4-FFF2-40B4-BE49-F238E27FC236}">
                <a16:creationId xmlns:a16="http://schemas.microsoft.com/office/drawing/2014/main" id="{FAB59069-2D0A-43A4-904F-13532EFBD0E5}"/>
              </a:ext>
            </a:extLst>
          </p:cNvPr>
          <p:cNvGrpSpPr/>
          <p:nvPr/>
        </p:nvGrpSpPr>
        <p:grpSpPr>
          <a:xfrm>
            <a:off x="8281162" y="3394893"/>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305980" y="3394893"/>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354143" y="3394893"/>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73289" y="3135228"/>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71277" y="3740589"/>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345438" y="3489341"/>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754338" y="3230906"/>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77148" y="3775416"/>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301966" y="3775416"/>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350129" y="3775416"/>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316676" y="4402288"/>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641913" y="4359701"/>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7" name="Text Placeholder 2">
            <a:extLst>
              <a:ext uri="{FF2B5EF4-FFF2-40B4-BE49-F238E27FC236}">
                <a16:creationId xmlns:a16="http://schemas.microsoft.com/office/drawing/2014/main" id="{C58489AA-E385-0C4F-A40B-03A87E8597AA}"/>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688505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4"/>
            <a:ext cx="11655840" cy="724044"/>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Hypervisor 2</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chemeClr val="accent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chemeClr val="accent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25" name="Text Placeholder 2">
            <a:extLst>
              <a:ext uri="{FF2B5EF4-FFF2-40B4-BE49-F238E27FC236}">
                <a16:creationId xmlns:a16="http://schemas.microsoft.com/office/drawing/2014/main" id="{C7E369C7-D094-7D4D-BF5C-643C1A895552}"/>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5057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1000"/>
                                        <p:tgtEl>
                                          <p:spTgt spid="9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1000"/>
                                        <p:tgtEl>
                                          <p:spTgt spid="96"/>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0"/>
                                        <p:tgtEl>
                                          <p:spTgt spid="9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3" grpId="0"/>
      <p:bldP spid="95" grpId="0" animBg="1"/>
      <p:bldP spid="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4"/>
            <a:ext cx="11655840" cy="724044"/>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chemeClr val="accent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25" name="Text Placeholder 2">
            <a:extLst>
              <a:ext uri="{FF2B5EF4-FFF2-40B4-BE49-F238E27FC236}">
                <a16:creationId xmlns:a16="http://schemas.microsoft.com/office/drawing/2014/main" id="{579D63B7-2078-4E49-B98E-BAC194A65CAD}"/>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125065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AE264F34-066B-48CE-B6B3-4F4FD55A4061}"/>
              </a:ext>
            </a:extLst>
          </p:cNvPr>
          <p:cNvCxnSpPr/>
          <p:nvPr/>
        </p:nvCxnSpPr>
        <p:spPr>
          <a:xfrm>
            <a:off x="3551581" y="2690191"/>
            <a:ext cx="4943061" cy="0"/>
          </a:xfrm>
          <a:prstGeom prst="straightConnector1">
            <a:avLst/>
          </a:prstGeom>
          <a:ln w="28575" cap="rnd">
            <a:solidFill>
              <a:schemeClr val="bg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How can containers help your app modernization journey?</a:t>
            </a:r>
          </a:p>
        </p:txBody>
      </p:sp>
      <p:sp>
        <p:nvSpPr>
          <p:cNvPr id="2" name="Rectangle 1">
            <a:extLst>
              <a:ext uri="{FF2B5EF4-FFF2-40B4-BE49-F238E27FC236}">
                <a16:creationId xmlns:a16="http://schemas.microsoft.com/office/drawing/2014/main" id="{2414EC44-F32C-484B-B516-7173E7A5B6E5}"/>
              </a:ext>
            </a:extLst>
          </p:cNvPr>
          <p:cNvSpPr/>
          <p:nvPr/>
        </p:nvSpPr>
        <p:spPr>
          <a:xfrm>
            <a:off x="588263" y="740978"/>
            <a:ext cx="8986884" cy="523220"/>
          </a:xfrm>
          <a:prstGeom prst="rect">
            <a:avLst/>
          </a:prstGeom>
        </p:spPr>
        <p:txBody>
          <a:bodyPr wrap="none" lIns="0">
            <a:spAutoFit/>
          </a:bodyPr>
          <a:lstStyle/>
          <a:p>
            <a:pPr lvl="0">
              <a:defRPr/>
            </a:pPr>
            <a:r>
              <a:rPr lang="en-US" sz="2800">
                <a:solidFill>
                  <a:srgbClr val="000000"/>
                </a:solidFill>
                <a:latin typeface="Segoe UI Semilight" panose="020B0402040204020203" pitchFamily="34" charset="0"/>
                <a:cs typeface="Segoe UI Semilight" panose="020B0402040204020203" pitchFamily="34" charset="0"/>
              </a:rPr>
              <a:t>From </a:t>
            </a:r>
            <a:r>
              <a:rPr lang="en-US" sz="2800">
                <a:solidFill>
                  <a:srgbClr val="0078D4"/>
                </a:solidFill>
                <a:latin typeface="Segoe UI Semibold" panose="020B0702040204020203" pitchFamily="34" charset="0"/>
                <a:cs typeface="Segoe UI Semibold" panose="020B0702040204020203" pitchFamily="34" charset="0"/>
              </a:rPr>
              <a:t>traditional systems</a:t>
            </a:r>
            <a:r>
              <a:rPr lang="en-US" sz="2800">
                <a:solidFill>
                  <a:srgbClr val="000000"/>
                </a:solidFill>
                <a:latin typeface="Segoe UI Semilight" panose="020B0402040204020203" pitchFamily="34" charset="0"/>
                <a:cs typeface="Segoe UI Semilight" panose="020B0402040204020203" pitchFamily="34" charset="0"/>
              </a:rPr>
              <a:t> to a </a:t>
            </a:r>
            <a:r>
              <a:rPr lang="en-US" sz="2800">
                <a:solidFill>
                  <a:srgbClr val="0078D4"/>
                </a:solidFill>
                <a:latin typeface="Segoe UI Semibold" panose="020B0702040204020203" pitchFamily="34" charset="0"/>
                <a:cs typeface="Segoe UI Semibold" panose="020B0702040204020203" pitchFamily="34" charset="0"/>
              </a:rPr>
              <a:t>portfolio of modern apps</a:t>
            </a:r>
          </a:p>
        </p:txBody>
      </p:sp>
      <p:grpSp>
        <p:nvGrpSpPr>
          <p:cNvPr id="4" name="Group 3">
            <a:extLst>
              <a:ext uri="{FF2B5EF4-FFF2-40B4-BE49-F238E27FC236}">
                <a16:creationId xmlns:a16="http://schemas.microsoft.com/office/drawing/2014/main" id="{88914417-354A-4581-BBBA-7E54E83556FB}"/>
              </a:ext>
            </a:extLst>
          </p:cNvPr>
          <p:cNvGrpSpPr/>
          <p:nvPr/>
        </p:nvGrpSpPr>
        <p:grpSpPr>
          <a:xfrm>
            <a:off x="4822078" y="5022726"/>
            <a:ext cx="5732147" cy="608842"/>
            <a:chOff x="4372368" y="5303638"/>
            <a:chExt cx="5732147" cy="608842"/>
          </a:xfrm>
        </p:grpSpPr>
        <p:sp>
          <p:nvSpPr>
            <p:cNvPr id="92" name="Shape 592">
              <a:extLst>
                <a:ext uri="{FF2B5EF4-FFF2-40B4-BE49-F238E27FC236}">
                  <a16:creationId xmlns:a16="http://schemas.microsoft.com/office/drawing/2014/main" id="{BBD53BC7-548F-4C6B-A56F-2E58D0807FB3}"/>
                </a:ext>
              </a:extLst>
            </p:cNvPr>
            <p:cNvSpPr txBox="1"/>
            <p:nvPr/>
          </p:nvSpPr>
          <p:spPr>
            <a:xfrm>
              <a:off x="5042977" y="5303638"/>
              <a:ext cx="4390929" cy="608842"/>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US" sz="1600" b="1" i="0" u="none" strike="noStrike" kern="0" cap="none" spc="0" normalizeH="0" baseline="0" noProof="0">
                  <a:ln>
                    <a:noFill/>
                  </a:ln>
                  <a:solidFill>
                    <a:srgbClr val="000000"/>
                  </a:solidFill>
                  <a:effectLst/>
                  <a:uLnTx/>
                  <a:uFillTx/>
                  <a:latin typeface="Segoe UI Semibold" panose="020B0702040204020203" pitchFamily="34" charset="0"/>
                  <a:ea typeface="Quattrocento Sans"/>
                  <a:cs typeface="Segoe UI Semibold" panose="020B0702040204020203" pitchFamily="34" charset="0"/>
                  <a:sym typeface="Quattrocento Sans"/>
                </a:rPr>
                <a:t>Continuous innovation </a:t>
              </a:r>
              <a:r>
                <a:rPr kumimoji="0" lang="en-US" sz="1600" b="0" i="0" u="none" strike="noStrike" kern="0" cap="none" spc="0" normalizeH="0" baseline="0" noProof="0">
                  <a:ln>
                    <a:noFill/>
                  </a:ln>
                  <a:solidFill>
                    <a:srgbClr val="000000"/>
                  </a:solidFill>
                  <a:effectLst/>
                  <a:uLnTx/>
                  <a:uFillTx/>
                  <a:latin typeface="Segoe UI"/>
                  <a:ea typeface="Quattrocento Sans"/>
                  <a:cs typeface="Segoe UI" panose="020B0502040204020203" pitchFamily="34" charset="0"/>
                  <a:sym typeface="Quattrocento Sans"/>
                </a:rPr>
                <a:t>with DevOps</a:t>
              </a: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Segoe UI" panose="020B05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US" sz="16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Quattrocento Sans"/>
                </a:rPr>
                <a:t>46x</a:t>
              </a:r>
              <a:r>
                <a:rPr kumimoji="0" lang="en-US" sz="1600" b="1" i="0" u="none" strike="noStrike" kern="120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sym typeface="Quattrocento Sans"/>
                </a:rPr>
                <a:t>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t>more frequent for code delivery</a:t>
              </a:r>
              <a:r>
                <a:rPr kumimoji="0" lang="en-US" sz="1600" b="0" i="0" u="none" strike="noStrike" kern="1200" cap="none" spc="0" normalizeH="0" baseline="3000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t>2</a:t>
              </a:r>
              <a:endParaRPr kumimoji="0" lang="en-US" sz="1600" b="0" i="0" u="none" strike="noStrike" kern="1200" cap="none" spc="0" normalizeH="0" baseline="0" noProof="0">
                <a:ln>
                  <a:noFill/>
                </a:ln>
                <a:solidFill>
                  <a:srgbClr val="000000"/>
                </a:solidFill>
                <a:effectLst/>
                <a:uLnTx/>
                <a:uFillTx/>
                <a:latin typeface="Segoe UI"/>
                <a:ea typeface="+mn-ea"/>
                <a:cs typeface="+mn-cs"/>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600" b="0" i="0" u="none" strike="noStrike" kern="0" cap="none" spc="0" normalizeH="0" baseline="0" noProof="0">
                <a:ln>
                  <a:noFill/>
                </a:ln>
                <a:solidFill>
                  <a:srgbClr val="2C292A"/>
                </a:solidFill>
                <a:effectLst/>
                <a:uLnTx/>
                <a:uFillTx/>
                <a:latin typeface="Segoe UI"/>
                <a:ea typeface="+mn-ea"/>
                <a:cs typeface="+mn-cs"/>
                <a:sym typeface="Quattrocento Sans"/>
              </a:endParaRPr>
            </a:p>
          </p:txBody>
        </p:sp>
        <p:cxnSp>
          <p:nvCxnSpPr>
            <p:cNvPr id="93" name="Straight Arrow Connector 92">
              <a:extLst>
                <a:ext uri="{FF2B5EF4-FFF2-40B4-BE49-F238E27FC236}">
                  <a16:creationId xmlns:a16="http://schemas.microsoft.com/office/drawing/2014/main" id="{3C0F04B8-50B5-41ED-A8E6-3DD2E79A2270}"/>
                </a:ext>
              </a:extLst>
            </p:cNvPr>
            <p:cNvCxnSpPr>
              <a:cxnSpLocks/>
            </p:cNvCxnSpPr>
            <p:nvPr/>
          </p:nvCxnSpPr>
          <p:spPr>
            <a:xfrm>
              <a:off x="4372368" y="5747944"/>
              <a:ext cx="5732147" cy="0"/>
            </a:xfrm>
            <a:prstGeom prst="straightConnector1">
              <a:avLst/>
            </a:prstGeom>
            <a:noFill/>
            <a:ln w="57150" cap="flat" cmpd="sng" algn="ctr">
              <a:solidFill>
                <a:srgbClr val="0078D7"/>
              </a:solidFill>
              <a:prstDash val="solid"/>
              <a:headEnd type="triangle"/>
              <a:tailEnd type="triangle"/>
            </a:ln>
            <a:effectLst/>
          </p:spPr>
        </p:cxnSp>
      </p:grpSp>
      <p:sp>
        <p:nvSpPr>
          <p:cNvPr id="95" name="Rectangle 94">
            <a:extLst>
              <a:ext uri="{FF2B5EF4-FFF2-40B4-BE49-F238E27FC236}">
                <a16:creationId xmlns:a16="http://schemas.microsoft.com/office/drawing/2014/main" id="{2FFA6582-1F5B-44DA-A664-F122222C5B58}"/>
              </a:ext>
            </a:extLst>
          </p:cNvPr>
          <p:cNvSpPr/>
          <p:nvPr/>
        </p:nvSpPr>
        <p:spPr>
          <a:xfrm>
            <a:off x="216758" y="6521241"/>
            <a:ext cx="6957660" cy="241605"/>
          </a:xfrm>
          <a:prstGeom prst="rect">
            <a:avLst/>
          </a:prstGeom>
        </p:spPr>
        <p:txBody>
          <a:bodyPr wrap="square">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rPr>
              <a:t>1: Datadog </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hlinkClick r:id="rId3">
                  <a:extLst>
                    <a:ext uri="{A12FA001-AC4F-418D-AE19-62706E023703}">
                      <ahyp:hlinkClr xmlns:ahyp="http://schemas.microsoft.com/office/drawing/2018/hyperlinkcolor" val="tx"/>
                    </a:ext>
                  </a:extLst>
                </a:hlinkClick>
              </a:rPr>
              <a:t>Report</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rPr>
              <a:t>: 8 Surprising Facts About Real Docker Adoption;  2: 2017 state of DevOps </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hlinkClick r:id="rId4">
                  <a:extLst>
                    <a:ext uri="{A12FA001-AC4F-418D-AE19-62706E023703}">
                      <ahyp:hlinkClr xmlns:ahyp="http://schemas.microsoft.com/office/drawing/2018/hyperlinkcolor" val="tx"/>
                    </a:ext>
                  </a:extLst>
                </a:hlinkClick>
              </a:rPr>
              <a:t>Report</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rPr>
              <a:t> </a:t>
            </a:r>
            <a:endParaRPr kumimoji="0" lang="en-US" sz="1078" b="0" i="0" u="none" strike="noStrike" kern="1200" cap="none" spc="0" normalizeH="0" baseline="0" noProof="0">
              <a:ln>
                <a:noFill/>
              </a:ln>
              <a:solidFill>
                <a:sysClr val="windowText" lastClr="00000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4CAC6F4E-58BD-471A-8353-94E1D5942FBE}"/>
              </a:ext>
            </a:extLst>
          </p:cNvPr>
          <p:cNvGrpSpPr/>
          <p:nvPr/>
        </p:nvGrpSpPr>
        <p:grpSpPr>
          <a:xfrm>
            <a:off x="1909654" y="1865514"/>
            <a:ext cx="8372692" cy="3523376"/>
            <a:chOff x="1307290" y="1772750"/>
            <a:chExt cx="8372692" cy="3523376"/>
          </a:xfrm>
        </p:grpSpPr>
        <p:grpSp>
          <p:nvGrpSpPr>
            <p:cNvPr id="5" name="Group 4">
              <a:extLst>
                <a:ext uri="{FF2B5EF4-FFF2-40B4-BE49-F238E27FC236}">
                  <a16:creationId xmlns:a16="http://schemas.microsoft.com/office/drawing/2014/main" id="{E1E23D98-CBDB-4060-8527-B9D9725CAA81}"/>
                </a:ext>
              </a:extLst>
            </p:cNvPr>
            <p:cNvGrpSpPr/>
            <p:nvPr/>
          </p:nvGrpSpPr>
          <p:grpSpPr>
            <a:xfrm>
              <a:off x="1852274" y="1823783"/>
              <a:ext cx="896425" cy="1197506"/>
              <a:chOff x="1852274" y="1879763"/>
              <a:chExt cx="896425" cy="1197506"/>
            </a:xfrm>
          </p:grpSpPr>
          <p:sp>
            <p:nvSpPr>
              <p:cNvPr id="27" name="TextBox 26">
                <a:extLst>
                  <a:ext uri="{FF2B5EF4-FFF2-40B4-BE49-F238E27FC236}">
                    <a16:creationId xmlns:a16="http://schemas.microsoft.com/office/drawing/2014/main" id="{9E4699AA-6FDF-4CEE-8B1E-CCADEB9CF07B}"/>
                  </a:ext>
                </a:extLst>
              </p:cNvPr>
              <p:cNvSpPr txBox="1"/>
              <p:nvPr/>
            </p:nvSpPr>
            <p:spPr>
              <a:xfrm>
                <a:off x="1870328" y="1879763"/>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F6138D16-0ECF-482D-8C02-5B9D2BD9C916}"/>
                  </a:ext>
                </a:extLst>
              </p:cNvPr>
              <p:cNvGrpSpPr>
                <a:grpSpLocks/>
              </p:cNvGrpSpPr>
              <p:nvPr/>
            </p:nvGrpSpPr>
            <p:grpSpPr>
              <a:xfrm>
                <a:off x="1852274" y="2180845"/>
                <a:ext cx="896425" cy="896424"/>
                <a:chOff x="4680680" y="-1131468"/>
                <a:chExt cx="951424" cy="970598"/>
              </a:xfrm>
            </p:grpSpPr>
            <p:sp>
              <p:nvSpPr>
                <p:cNvPr id="29" name="Freeform: Shape 108">
                  <a:extLst>
                    <a:ext uri="{FF2B5EF4-FFF2-40B4-BE49-F238E27FC236}">
                      <a16:creationId xmlns:a16="http://schemas.microsoft.com/office/drawing/2014/main" id="{3617CD3A-B97C-42CA-B773-1344F02D961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109">
                  <a:extLst>
                    <a:ext uri="{FF2B5EF4-FFF2-40B4-BE49-F238E27FC236}">
                      <a16:creationId xmlns:a16="http://schemas.microsoft.com/office/drawing/2014/main" id="{84D597BB-B601-47DD-BD43-26C78BAF299E}"/>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110">
                  <a:extLst>
                    <a:ext uri="{FF2B5EF4-FFF2-40B4-BE49-F238E27FC236}">
                      <a16:creationId xmlns:a16="http://schemas.microsoft.com/office/drawing/2014/main" id="{193A6D78-848E-4C61-BCA7-96D1A2E488E8}"/>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111">
                  <a:extLst>
                    <a:ext uri="{FF2B5EF4-FFF2-40B4-BE49-F238E27FC236}">
                      <a16:creationId xmlns:a16="http://schemas.microsoft.com/office/drawing/2014/main" id="{0DD01ADB-29BB-4D2E-BE32-703D7067BE8A}"/>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112">
                  <a:extLst>
                    <a:ext uri="{FF2B5EF4-FFF2-40B4-BE49-F238E27FC236}">
                      <a16:creationId xmlns:a16="http://schemas.microsoft.com/office/drawing/2014/main" id="{C90E68E3-DC0F-4E9B-86CB-FDB9C0505B8C}"/>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113">
                  <a:extLst>
                    <a:ext uri="{FF2B5EF4-FFF2-40B4-BE49-F238E27FC236}">
                      <a16:creationId xmlns:a16="http://schemas.microsoft.com/office/drawing/2014/main" id="{67BF4AA2-772C-4BFF-A64C-6E6F3FA84BA7}"/>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114">
                  <a:extLst>
                    <a:ext uri="{FF2B5EF4-FFF2-40B4-BE49-F238E27FC236}">
                      <a16:creationId xmlns:a16="http://schemas.microsoft.com/office/drawing/2014/main" id="{86F0A622-4056-4679-ADFE-F546DDC3AEE2}"/>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115">
                  <a:extLst>
                    <a:ext uri="{FF2B5EF4-FFF2-40B4-BE49-F238E27FC236}">
                      <a16:creationId xmlns:a16="http://schemas.microsoft.com/office/drawing/2014/main" id="{4EC056BD-9ACD-405F-BED5-44A01608B5D6}"/>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16">
                  <a:extLst>
                    <a:ext uri="{FF2B5EF4-FFF2-40B4-BE49-F238E27FC236}">
                      <a16:creationId xmlns:a16="http://schemas.microsoft.com/office/drawing/2014/main" id="{B7A4820D-AD7C-44EC-826D-80B7DE1E8543}"/>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17">
                  <a:extLst>
                    <a:ext uri="{FF2B5EF4-FFF2-40B4-BE49-F238E27FC236}">
                      <a16:creationId xmlns:a16="http://schemas.microsoft.com/office/drawing/2014/main" id="{F5E14C15-6090-4379-BA72-629AFF6C2B08}"/>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118">
                  <a:extLst>
                    <a:ext uri="{FF2B5EF4-FFF2-40B4-BE49-F238E27FC236}">
                      <a16:creationId xmlns:a16="http://schemas.microsoft.com/office/drawing/2014/main" id="{C9F2DB70-0026-42C2-9697-D4E7C96D0148}"/>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119">
                  <a:extLst>
                    <a:ext uri="{FF2B5EF4-FFF2-40B4-BE49-F238E27FC236}">
                      <a16:creationId xmlns:a16="http://schemas.microsoft.com/office/drawing/2014/main" id="{D8405CC7-81F4-4570-B7A1-89DA85ACEE91}"/>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120">
                  <a:extLst>
                    <a:ext uri="{FF2B5EF4-FFF2-40B4-BE49-F238E27FC236}">
                      <a16:creationId xmlns:a16="http://schemas.microsoft.com/office/drawing/2014/main" id="{4038888A-8AA8-4FDD-AFDB-25127492964C}"/>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121">
                  <a:extLst>
                    <a:ext uri="{FF2B5EF4-FFF2-40B4-BE49-F238E27FC236}">
                      <a16:creationId xmlns:a16="http://schemas.microsoft.com/office/drawing/2014/main" id="{7AC78564-150D-490E-BE77-C4472D71D293}"/>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122">
                  <a:extLst>
                    <a:ext uri="{FF2B5EF4-FFF2-40B4-BE49-F238E27FC236}">
                      <a16:creationId xmlns:a16="http://schemas.microsoft.com/office/drawing/2014/main" id="{18376E42-EAAF-4762-9FA7-72A63954ECD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E1DE750E-8A9A-41BF-A747-D6F5A5AF3E01}"/>
                </a:ext>
              </a:extLst>
            </p:cNvPr>
            <p:cNvGrpSpPr/>
            <p:nvPr/>
          </p:nvGrpSpPr>
          <p:grpSpPr>
            <a:xfrm>
              <a:off x="4893198" y="1772750"/>
              <a:ext cx="1299573" cy="1299573"/>
              <a:chOff x="4893198" y="1767803"/>
              <a:chExt cx="1299573" cy="1299573"/>
            </a:xfrm>
          </p:grpSpPr>
          <p:sp>
            <p:nvSpPr>
              <p:cNvPr id="86" name="Oval 85">
                <a:extLst>
                  <a:ext uri="{FF2B5EF4-FFF2-40B4-BE49-F238E27FC236}">
                    <a16:creationId xmlns:a16="http://schemas.microsoft.com/office/drawing/2014/main" id="{E1DFFA2F-0C80-4D68-95D1-25E54453E381}"/>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87" name="Rectangle: Rounded Corners 73">
                <a:extLst>
                  <a:ext uri="{FF2B5EF4-FFF2-40B4-BE49-F238E27FC236}">
                    <a16:creationId xmlns:a16="http://schemas.microsoft.com/office/drawing/2014/main" id="{A2647510-E455-4F1D-898E-0F4F8FE2E9EE}"/>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88" name="TextBox 87">
                <a:extLst>
                  <a:ext uri="{FF2B5EF4-FFF2-40B4-BE49-F238E27FC236}">
                    <a16:creationId xmlns:a16="http://schemas.microsoft.com/office/drawing/2014/main" id="{4038C444-4A2D-41AF-A0E9-195B150A2888}"/>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r>
                  <a:rPr lang="en-US" sz="1000">
                    <a:solidFill>
                      <a:srgbClr val="000000"/>
                    </a:solidFill>
                  </a:rPr>
                  <a:t>App</a:t>
                </a:r>
                <a:endParaRPr lang="en-US">
                  <a:solidFill>
                    <a:srgbClr val="000000"/>
                  </a:solidFill>
                </a:endParaRPr>
              </a:p>
            </p:txBody>
          </p:sp>
        </p:grpSp>
        <p:sp>
          <p:nvSpPr>
            <p:cNvPr id="89" name="Shape 593">
              <a:extLst>
                <a:ext uri="{FF2B5EF4-FFF2-40B4-BE49-F238E27FC236}">
                  <a16:creationId xmlns:a16="http://schemas.microsoft.com/office/drawing/2014/main" id="{2D311A3D-B826-4C63-A5AF-9D12BAE8A4DF}"/>
                </a:ext>
              </a:extLst>
            </p:cNvPr>
            <p:cNvSpPr txBox="1"/>
            <p:nvPr/>
          </p:nvSpPr>
          <p:spPr>
            <a:xfrm>
              <a:off x="1307290" y="3078179"/>
              <a:ext cx="1969457" cy="2217947"/>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lang="en" sz="1598" b="1" kern="0">
                  <a:solidFill>
                    <a:srgbClr val="000000"/>
                  </a:solidFill>
                  <a:latin typeface="Segoe UI Semibold" panose="020B0702040204020203" pitchFamily="34" charset="0"/>
                  <a:cs typeface="Segoe UI Semibold" panose="020B0702040204020203" pitchFamily="34" charset="0"/>
                  <a:sym typeface="Quattrocento Sans"/>
                </a:rPr>
                <a:t>Existing</a:t>
              </a:r>
              <a:r>
                <a:rPr lang="en-US" sz="1598" b="1" kern="0">
                  <a:solidFill>
                    <a:srgbClr val="000000"/>
                  </a:solidFill>
                  <a:latin typeface="Segoe UI Semibold" panose="020B0702040204020203" pitchFamily="34" charset="0"/>
                  <a:cs typeface="Segoe UI Semibold" panose="020B0702040204020203" pitchFamily="34" charset="0"/>
                  <a:sym typeface="Quattrocento Sans"/>
                </a:rPr>
                <a:t>/New Applications</a:t>
              </a:r>
              <a:endParaRPr lang="en" sz="1598" b="1" kern="0">
                <a:solidFill>
                  <a:srgbClr val="000000"/>
                </a:solidFill>
                <a:latin typeface="Segoe UI Semibold" panose="020B0702040204020203" pitchFamily="34" charset="0"/>
                <a:cs typeface="Segoe UI Semibold" panose="020B07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br>
                <a:rPr kumimoji="0" lang="en" sz="1598" b="0" i="0" u="none" strike="noStrike" kern="120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br>
              <a:endParaRPr kumimoji="0" lang="en" sz="1598" b="0" i="0" u="none" strike="noStrike" kern="1200" cap="none" spc="-3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p:txBody>
        </p:sp>
        <p:sp>
          <p:nvSpPr>
            <p:cNvPr id="90" name="Shape 592">
              <a:extLst>
                <a:ext uri="{FF2B5EF4-FFF2-40B4-BE49-F238E27FC236}">
                  <a16:creationId xmlns:a16="http://schemas.microsoft.com/office/drawing/2014/main" id="{6B063A29-014F-423A-9DA0-45C208DCC1BE}"/>
                </a:ext>
              </a:extLst>
            </p:cNvPr>
            <p:cNvSpPr txBox="1"/>
            <p:nvPr/>
          </p:nvSpPr>
          <p:spPr>
            <a:xfrm>
              <a:off x="4372368" y="3055712"/>
              <a:ext cx="2179814" cy="2217946"/>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lang="en-US" sz="1598" b="1" kern="0">
                  <a:solidFill>
                    <a:srgbClr val="000000"/>
                  </a:solidFill>
                  <a:latin typeface="Segoe UI Semibold" panose="020B0702040204020203" pitchFamily="34" charset="0"/>
                  <a:cs typeface="Segoe UI Semibold" panose="020B0702040204020203" pitchFamily="34" charset="0"/>
                  <a:sym typeface="Quattrocento Sans"/>
                </a:rPr>
                <a:t>Lift and shift to containers</a:t>
              </a: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2353"/>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Each host often runs</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b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8</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containers</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 time</a:t>
              </a:r>
              <a:r>
                <a:rPr kumimoji="0" lang="en-US" sz="1600" b="0" i="0"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p>
          </p:txBody>
        </p:sp>
        <p:sp>
          <p:nvSpPr>
            <p:cNvPr id="91" name="Shape 594">
              <a:extLst>
                <a:ext uri="{FF2B5EF4-FFF2-40B4-BE49-F238E27FC236}">
                  <a16:creationId xmlns:a16="http://schemas.microsoft.com/office/drawing/2014/main" id="{BF291578-E9EE-43A5-BFD7-918F8C18B695}"/>
                </a:ext>
              </a:extLst>
            </p:cNvPr>
            <p:cNvSpPr txBox="1"/>
            <p:nvPr/>
          </p:nvSpPr>
          <p:spPr>
            <a:xfrm>
              <a:off x="7833375" y="3067376"/>
              <a:ext cx="1846607" cy="2217946"/>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lang="en" sz="1598" b="1" kern="0">
                  <a:solidFill>
                    <a:srgbClr val="000000"/>
                  </a:solidFill>
                  <a:latin typeface="Segoe UI Semibold" panose="020B0702040204020203" pitchFamily="34" charset="0"/>
                  <a:cs typeface="Segoe UI Semibold" panose="020B0702040204020203" pitchFamily="34" charset="0"/>
                  <a:sym typeface="Quattrocento Sans"/>
                </a:rPr>
                <a:t>Microservices </a:t>
              </a:r>
              <a:endParaRPr lang="en-US" sz="1598" b="1" kern="0">
                <a:solidFill>
                  <a:srgbClr val="000000"/>
                </a:solidFill>
                <a:latin typeface="Segoe UI Semibold" panose="020B0702040204020203" pitchFamily="34" charset="0"/>
                <a:cs typeface="Segoe UI Semibold" panose="020B07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 sz="1598" b="1" i="0" u="none" strike="noStrike" kern="120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2353"/>
                </a:spcAft>
                <a:buClrTx/>
                <a:buSzTx/>
                <a:buFontTx/>
                <a:buNone/>
                <a:tabLst/>
                <a:defRPr/>
              </a:pPr>
              <a:r>
                <a:rPr lang="en-US" sz="1600">
                  <a:solidFill>
                    <a:srgbClr val="0078D4"/>
                  </a:solidFill>
                  <a:latin typeface="Segoe UI Semibold" panose="020B0702040204020203" pitchFamily="34" charset="0"/>
                  <a:cs typeface="Segoe UI Semibold" panose="020B0702040204020203" pitchFamily="34" charset="0"/>
                </a:rPr>
                <a:t>Seconds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to deploy, churns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lang="en-US" sz="1600">
                  <a:solidFill>
                    <a:srgbClr val="0078D4"/>
                  </a:solidFill>
                  <a:latin typeface="Segoe UI Semibold" panose="020B0702040204020203" pitchFamily="34" charset="0"/>
                  <a:cs typeface="Segoe UI Semibold" panose="020B0702040204020203" pitchFamily="34" charset="0"/>
                </a:rPr>
                <a:t>12x</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faster</a:t>
              </a:r>
              <a:r>
                <a:rPr kumimoji="0" lang="en-US" sz="1600" b="0" i="0"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endPar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7BB25FAA-29C3-4481-9AC3-58861F20778A}"/>
                </a:ext>
              </a:extLst>
            </p:cNvPr>
            <p:cNvGrpSpPr/>
            <p:nvPr/>
          </p:nvGrpSpPr>
          <p:grpSpPr>
            <a:xfrm>
              <a:off x="8132598" y="2119294"/>
              <a:ext cx="1168252" cy="606484"/>
              <a:chOff x="8132598" y="2169417"/>
              <a:chExt cx="1168252" cy="606484"/>
            </a:xfrm>
          </p:grpSpPr>
          <p:grpSp>
            <p:nvGrpSpPr>
              <p:cNvPr id="81" name="Group 80">
                <a:extLst>
                  <a:ext uri="{FF2B5EF4-FFF2-40B4-BE49-F238E27FC236}">
                    <a16:creationId xmlns:a16="http://schemas.microsoft.com/office/drawing/2014/main" id="{FB22CC92-8ED8-49B2-9870-5677204F824B}"/>
                  </a:ext>
                </a:extLst>
              </p:cNvPr>
              <p:cNvGrpSpPr/>
              <p:nvPr/>
            </p:nvGrpSpPr>
            <p:grpSpPr>
              <a:xfrm>
                <a:off x="8563647" y="2459239"/>
                <a:ext cx="508043" cy="316662"/>
                <a:chOff x="10333333" y="1842485"/>
                <a:chExt cx="518230" cy="323012"/>
              </a:xfrm>
              <a:solidFill>
                <a:schemeClr val="bg1"/>
              </a:solidFill>
            </p:grpSpPr>
            <p:sp>
              <p:nvSpPr>
                <p:cNvPr id="83" name="Freeform 5">
                  <a:extLst>
                    <a:ext uri="{FF2B5EF4-FFF2-40B4-BE49-F238E27FC236}">
                      <a16:creationId xmlns:a16="http://schemas.microsoft.com/office/drawing/2014/main" id="{4FEA35DB-9D97-4D89-81D9-27BE48FD6485}"/>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
                  <a:extLst>
                    <a:ext uri="{FF2B5EF4-FFF2-40B4-BE49-F238E27FC236}">
                      <a16:creationId xmlns:a16="http://schemas.microsoft.com/office/drawing/2014/main" id="{6A3F856F-6AEA-4861-B288-F2B7CEEB8D19}"/>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D1B3436C-9C6A-4F89-9503-335152BE7A43}"/>
                  </a:ext>
                </a:extLst>
              </p:cNvPr>
              <p:cNvGrpSpPr/>
              <p:nvPr/>
            </p:nvGrpSpPr>
            <p:grpSpPr>
              <a:xfrm>
                <a:off x="8388406" y="2169417"/>
                <a:ext cx="508043" cy="316662"/>
                <a:chOff x="10333333" y="1842485"/>
                <a:chExt cx="518230" cy="323012"/>
              </a:xfrm>
              <a:solidFill>
                <a:schemeClr val="bg1"/>
              </a:solidFill>
            </p:grpSpPr>
            <p:sp>
              <p:nvSpPr>
                <p:cNvPr id="79" name="Freeform 5">
                  <a:extLst>
                    <a:ext uri="{FF2B5EF4-FFF2-40B4-BE49-F238E27FC236}">
                      <a16:creationId xmlns:a16="http://schemas.microsoft.com/office/drawing/2014/main" id="{4D8446BE-0B1F-4000-84FE-2F4A823F2C78}"/>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5">
                  <a:extLst>
                    <a:ext uri="{FF2B5EF4-FFF2-40B4-BE49-F238E27FC236}">
                      <a16:creationId xmlns:a16="http://schemas.microsoft.com/office/drawing/2014/main" id="{15B66E99-9884-491E-A63A-A23B208C8DEF}"/>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3D7B6FD-35FB-4D85-BF08-27B8CDD691F6}"/>
                  </a:ext>
                </a:extLst>
              </p:cNvPr>
              <p:cNvGrpSpPr/>
              <p:nvPr/>
            </p:nvGrpSpPr>
            <p:grpSpPr>
              <a:xfrm>
                <a:off x="8132598" y="2406503"/>
                <a:ext cx="508043" cy="316662"/>
                <a:chOff x="10333333" y="1842485"/>
                <a:chExt cx="518230" cy="323012"/>
              </a:xfrm>
              <a:solidFill>
                <a:schemeClr val="bg1"/>
              </a:solidFill>
            </p:grpSpPr>
            <p:sp>
              <p:nvSpPr>
                <p:cNvPr id="75" name="Freeform 5">
                  <a:extLst>
                    <a:ext uri="{FF2B5EF4-FFF2-40B4-BE49-F238E27FC236}">
                      <a16:creationId xmlns:a16="http://schemas.microsoft.com/office/drawing/2014/main" id="{4B357B96-9F6E-46FB-86A5-D2FF5C8479E7}"/>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203">
                  <a:extLst>
                    <a:ext uri="{FF2B5EF4-FFF2-40B4-BE49-F238E27FC236}">
                      <a16:creationId xmlns:a16="http://schemas.microsoft.com/office/drawing/2014/main" id="{E65D3082-6CB3-4672-A5B1-93342BDDBBAE}"/>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159EF96A-77D0-43B2-97BF-8060D1835C06}"/>
                  </a:ext>
                </a:extLst>
              </p:cNvPr>
              <p:cNvGrpSpPr/>
              <p:nvPr/>
            </p:nvGrpSpPr>
            <p:grpSpPr>
              <a:xfrm>
                <a:off x="8792807" y="2209857"/>
                <a:ext cx="508043" cy="316662"/>
                <a:chOff x="10333333" y="1842485"/>
                <a:chExt cx="518230" cy="323012"/>
              </a:xfrm>
              <a:solidFill>
                <a:schemeClr val="bg1"/>
              </a:solidFill>
            </p:grpSpPr>
            <p:sp>
              <p:nvSpPr>
                <p:cNvPr id="71" name="Freeform 5">
                  <a:extLst>
                    <a:ext uri="{FF2B5EF4-FFF2-40B4-BE49-F238E27FC236}">
                      <a16:creationId xmlns:a16="http://schemas.microsoft.com/office/drawing/2014/main" id="{60C9F7CD-7788-4331-A262-7F57D2CC9E3F}"/>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5">
                  <a:extLst>
                    <a:ext uri="{FF2B5EF4-FFF2-40B4-BE49-F238E27FC236}">
                      <a16:creationId xmlns:a16="http://schemas.microsoft.com/office/drawing/2014/main" id="{995D19BF-F2E4-43D9-98C3-2D2F9075681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Freeform 104">
                <a:extLst>
                  <a:ext uri="{FF2B5EF4-FFF2-40B4-BE49-F238E27FC236}">
                    <a16:creationId xmlns:a16="http://schemas.microsoft.com/office/drawing/2014/main" id="{86329840-7DA7-49D0-B9DC-CC01232C3DB6}"/>
                  </a:ext>
                </a:extLst>
              </p:cNvPr>
              <p:cNvSpPr>
                <a:spLocks noChangeAspect="1" noEditPoints="1"/>
              </p:cNvSpPr>
              <p:nvPr/>
            </p:nvSpPr>
            <p:spPr bwMode="black">
              <a:xfrm>
                <a:off x="8324717" y="2515738"/>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7" name="Freeform 104">
                <a:extLst>
                  <a:ext uri="{FF2B5EF4-FFF2-40B4-BE49-F238E27FC236}">
                    <a16:creationId xmlns:a16="http://schemas.microsoft.com/office/drawing/2014/main" id="{24E21DB7-2502-43A8-95D9-F2D73AAB867C}"/>
                  </a:ext>
                </a:extLst>
              </p:cNvPr>
              <p:cNvSpPr>
                <a:spLocks noChangeAspect="1" noEditPoints="1"/>
              </p:cNvSpPr>
              <p:nvPr/>
            </p:nvSpPr>
            <p:spPr bwMode="black">
              <a:xfrm>
                <a:off x="8577201" y="2272354"/>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8" name="Freeform 104">
                <a:extLst>
                  <a:ext uri="{FF2B5EF4-FFF2-40B4-BE49-F238E27FC236}">
                    <a16:creationId xmlns:a16="http://schemas.microsoft.com/office/drawing/2014/main" id="{9386690F-1534-4CBD-ADB8-2B87618A1AF8}"/>
                  </a:ext>
                </a:extLst>
              </p:cNvPr>
              <p:cNvSpPr>
                <a:spLocks noChangeAspect="1" noEditPoints="1"/>
              </p:cNvSpPr>
              <p:nvPr/>
            </p:nvSpPr>
            <p:spPr bwMode="black">
              <a:xfrm>
                <a:off x="8970712" y="2315573"/>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9" name="Freeform 104">
                <a:extLst>
                  <a:ext uri="{FF2B5EF4-FFF2-40B4-BE49-F238E27FC236}">
                    <a16:creationId xmlns:a16="http://schemas.microsoft.com/office/drawing/2014/main" id="{DB8EC1C6-4139-40E5-BB4C-9D7CEE83CF17}"/>
                  </a:ext>
                </a:extLst>
              </p:cNvPr>
              <p:cNvSpPr>
                <a:spLocks noChangeAspect="1" noEditPoints="1"/>
              </p:cNvSpPr>
              <p:nvPr/>
            </p:nvSpPr>
            <p:spPr bwMode="black">
              <a:xfrm>
                <a:off x="8740976" y="2563509"/>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spTree>
    <p:extLst>
      <p:ext uri="{BB962C8B-B14F-4D97-AF65-F5344CB8AC3E}">
        <p14:creationId xmlns:p14="http://schemas.microsoft.com/office/powerpoint/2010/main" val="87483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1_5-50156_Government_Cloud_Forum_2017_Template">
  <a:themeElements>
    <a:clrScheme name="Government Cloud Forum">
      <a:dk1>
        <a:srgbClr val="353535"/>
      </a:dk1>
      <a:lt1>
        <a:srgbClr val="FFFFFF"/>
      </a:lt1>
      <a:dk2>
        <a:srgbClr val="0078D7"/>
      </a:dk2>
      <a:lt2>
        <a:srgbClr val="E6E6E6"/>
      </a:lt2>
      <a:accent1>
        <a:srgbClr val="002050"/>
      </a:accent1>
      <a:accent2>
        <a:srgbClr val="0078D7"/>
      </a:accent2>
      <a:accent3>
        <a:srgbClr val="5C2D91"/>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omK Keynote Government Cloud Forum 2017" id="{98F720AD-5964-4D92-8EC0-E14D4627C34C}" vid="{DDB0C293-BB1E-4446-B0AA-B9594314ADEB}"/>
    </a:ext>
  </a:extLst>
</a:theme>
</file>

<file path=ppt/theme/theme1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3.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Template.potx" id="{2CADBBCA-27D9-46E7-B3A3-C567313FF888}" vid="{6828082F-1582-489F-88E4-F27562D9B619}"/>
    </a:ext>
  </a:extLst>
</a:theme>
</file>

<file path=ppt/theme/theme3.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 id="{074D74E6-059F-4B18-967E-8BFCF2D0F8AF}" vid="{23826911-C614-41BB-8225-780535B0FDA2}"/>
    </a:ext>
  </a:ext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7.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potx" id="{259ECF57-CCA7-41E2-BBE7-4A5ADC622A31}" vid="{D47BAD43-CC97-49DF-B1A0-4644BB209BB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1AF4CB-0C39-443C-B8DD-8FACF3739EBF}">
  <ds:schemaRefs>
    <ds:schemaRef ds:uri="http://schemas.microsoft.com/sharepoint/v3/contenttype/forms"/>
  </ds:schemaRefs>
</ds:datastoreItem>
</file>

<file path=customXml/itemProps2.xml><?xml version="1.0" encoding="utf-8"?>
<ds:datastoreItem xmlns:ds="http://schemas.openxmlformats.org/officeDocument/2006/customXml" ds:itemID="{412467BA-B748-4206-843A-C64CD14F5100}">
  <ds:schemaRefs>
    <ds:schemaRef ds:uri="http://purl.org/dc/elements/1.1/"/>
    <ds:schemaRef ds:uri="http://schemas.openxmlformats.org/package/2006/metadata/core-properties"/>
    <ds:schemaRef ds:uri="fac12304-a514-4bf9-8a9b-59948ddf2c1c"/>
    <ds:schemaRef ds:uri="http://www.w3.org/XML/1998/namespace"/>
    <ds:schemaRef ds:uri="http://schemas.microsoft.com/office/infopath/2007/PartnerControls"/>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E581E08-15C4-4498-A153-3A213A20E4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TotalTime>
  <Words>3335</Words>
  <Application>Microsoft Office PowerPoint</Application>
  <PresentationFormat>Widescreen</PresentationFormat>
  <Paragraphs>526</Paragraphs>
  <Slides>34</Slides>
  <Notes>33</Notes>
  <HiddenSlides>2</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34</vt:i4>
      </vt:variant>
    </vt:vector>
  </HeadingPairs>
  <TitlesOfParts>
    <vt:vector size="64" baseType="lpstr">
      <vt:lpstr>Arial</vt:lpstr>
      <vt:lpstr>Calibri</vt:lpstr>
      <vt:lpstr>Calibri Light</vt:lpstr>
      <vt:lpstr>Consolas</vt:lpstr>
      <vt:lpstr>Lucida Console</vt:lpstr>
      <vt:lpstr>Quattrocento Sans</vt:lpstr>
      <vt:lpstr>Segoe Pro</vt:lpstr>
      <vt:lpstr>Segoe Semibold</vt:lpstr>
      <vt:lpstr>Segoe UI</vt:lpstr>
      <vt:lpstr>Segoe UI Light</vt:lpstr>
      <vt:lpstr>Segoe UI Semibold</vt:lpstr>
      <vt:lpstr>Segoe UI Semilight</vt:lpstr>
      <vt:lpstr>Selawik Semibold</vt:lpstr>
      <vt:lpstr>Showcard Gothic</vt:lpstr>
      <vt:lpstr>Wingdings</vt:lpstr>
      <vt:lpstr>Office Theme</vt:lpstr>
      <vt:lpstr>1_5-50183_Microsoft_Inspire_Template</vt:lpstr>
      <vt:lpstr>5-50201_Microsoft_Ready_Template</vt:lpstr>
      <vt:lpstr>1_Server and Cloud 2013</vt:lpstr>
      <vt:lpstr>Server and Cloud 2013</vt:lpstr>
      <vt:lpstr>1_Connect_2016_Template_Light</vt:lpstr>
      <vt:lpstr>Connect_2016_Template_Light</vt:lpstr>
      <vt:lpstr>Azure PPT Template - 2018</vt:lpstr>
      <vt:lpstr>Azure Dev Light - 2018H2</vt:lpstr>
      <vt:lpstr>EBC_2017</vt:lpstr>
      <vt:lpstr>1_5-50156_Government_Cloud_Forum_2017_Template</vt:lpstr>
      <vt:lpstr>5-50203_Microsoft_Ignite_Template</vt:lpstr>
      <vt:lpstr>2_Server and Cloud 2013</vt:lpstr>
      <vt:lpstr>1_5-50203_Microsoft_Ignite_Template</vt:lpstr>
      <vt:lpstr>think-cell Slide</vt:lpstr>
      <vt:lpstr>PowerPoint Presentation</vt:lpstr>
      <vt:lpstr>Containers and Microservices </vt:lpstr>
      <vt:lpstr>Balancing IT and business</vt:lpstr>
      <vt:lpstr>The journey to the cloud</vt:lpstr>
      <vt:lpstr>Cloud app continuum</vt:lpstr>
      <vt:lpstr>What is a container?</vt:lpstr>
      <vt:lpstr>The container advantage</vt:lpstr>
      <vt:lpstr>The container advantage</vt:lpstr>
      <vt:lpstr>PowerPoint Presentation</vt:lpstr>
      <vt:lpstr>PowerPoint Presentation</vt:lpstr>
      <vt:lpstr>What we hear from developers</vt:lpstr>
      <vt:lpstr>What we hear from IT</vt:lpstr>
      <vt:lpstr>The container win-win</vt:lpstr>
      <vt:lpstr>PowerPoint Presentation</vt:lpstr>
      <vt:lpstr>PowerPoint Presentation</vt:lpstr>
      <vt:lpstr>Microservices: Benefits</vt:lpstr>
      <vt:lpstr>Microservices: Challenges</vt:lpstr>
      <vt:lpstr>Microservice candidates</vt:lpstr>
      <vt:lpstr>PowerPoint Presentation</vt:lpstr>
      <vt:lpstr>PowerPoint Presentation</vt:lpstr>
      <vt:lpstr>PowerPoint Presentation</vt:lpstr>
      <vt:lpstr>Azure Container Instances (ACI)</vt:lpstr>
      <vt:lpstr>PowerPoint Presentation</vt:lpstr>
      <vt:lpstr>Azure Kubernetes Service (AKS)</vt:lpstr>
      <vt:lpstr>Azure Kubernetes Service (AKS)</vt:lpstr>
      <vt:lpstr>Azure Kubernetes Service (AKS)</vt:lpstr>
      <vt:lpstr>Azure Kubernetes Service (AKS)</vt:lpstr>
      <vt:lpstr>PowerPoint Presentation</vt:lpstr>
      <vt:lpstr>PowerPoint Presentation</vt:lpstr>
      <vt:lpstr>PowerPoint Presentation</vt:lpstr>
      <vt:lpstr>Azure Service Fabric Mesh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Stella Lin</dc:creator>
  <cp:lastModifiedBy>Greg Hoelzer</cp:lastModifiedBy>
  <cp:revision>2</cp:revision>
  <dcterms:modified xsi:type="dcterms:W3CDTF">2019-01-08T15:51:22Z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stellal@microsoft.com</vt:lpwstr>
  </property>
  <property fmtid="{D5CDD505-2E9C-101B-9397-08002B2CF9AE}" pid="5" name="MSIP_Label_f42aa342-8706-4288-bd11-ebb85995028c_SetDate">
    <vt:lpwstr>2018-08-07T16:16:17.0175855Z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0x010100202CF4495E09FF42A1B0B97E61139E92</vt:lpwstr>
  </property>
  <property fmtid="{D5CDD505-2E9C-101B-9397-08002B2CF9AE}" pid="11" name="TaxKeyword">
    <vt:lpwstr/>
  </property>
</Properties>
</file>